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407" r:id="rId2"/>
    <p:sldId id="402" r:id="rId3"/>
    <p:sldId id="269" r:id="rId4"/>
    <p:sldId id="403" r:id="rId5"/>
    <p:sldId id="382" r:id="rId6"/>
    <p:sldId id="270" r:id="rId7"/>
    <p:sldId id="306" r:id="rId8"/>
    <p:sldId id="383" r:id="rId9"/>
    <p:sldId id="308" r:id="rId10"/>
    <p:sldId id="384" r:id="rId11"/>
    <p:sldId id="385" r:id="rId12"/>
    <p:sldId id="386" r:id="rId13"/>
    <p:sldId id="387" r:id="rId14"/>
    <p:sldId id="388" r:id="rId15"/>
    <p:sldId id="389" r:id="rId16"/>
    <p:sldId id="408" r:id="rId17"/>
    <p:sldId id="409" r:id="rId18"/>
    <p:sldId id="410" r:id="rId19"/>
    <p:sldId id="412" r:id="rId20"/>
    <p:sldId id="413" r:id="rId21"/>
    <p:sldId id="395" r:id="rId22"/>
    <p:sldId id="396" r:id="rId23"/>
    <p:sldId id="397" r:id="rId24"/>
    <p:sldId id="398" r:id="rId25"/>
    <p:sldId id="399" r:id="rId26"/>
    <p:sldId id="400" r:id="rId27"/>
    <p:sldId id="401" r:id="rId28"/>
  </p:sldIdLst>
  <p:sldSz cx="11831638" cy="6859588"/>
  <p:notesSz cx="6858000" cy="9144000"/>
  <p:defaultTextStyle>
    <a:defPPr>
      <a:defRPr lang="ko-KR"/>
    </a:defPPr>
    <a:lvl1pPr marL="0" algn="l" defTabSz="1068019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34010" algn="l" defTabSz="1068019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68019" algn="l" defTabSz="1068019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02029" algn="l" defTabSz="1068019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36038" algn="l" defTabSz="1068019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70048" algn="l" defTabSz="1068019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04058" algn="l" defTabSz="1068019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738067" algn="l" defTabSz="1068019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272077" algn="l" defTabSz="1068019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7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4D91"/>
    <a:srgbClr val="FFFFFF"/>
    <a:srgbClr val="0674D8"/>
    <a:srgbClr val="0562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42" autoAdjust="0"/>
    <p:restoredTop sz="82194" autoAdjust="0"/>
  </p:normalViewPr>
  <p:slideViewPr>
    <p:cSldViewPr>
      <p:cViewPr varScale="1">
        <p:scale>
          <a:sx n="95" d="100"/>
          <a:sy n="95" d="100"/>
        </p:scale>
        <p:origin x="1158" y="78"/>
      </p:cViewPr>
      <p:guideLst>
        <p:guide orient="horz" pos="2161"/>
        <p:guide pos="37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97370C-BE4E-440E-85F3-E029DD814519}" type="datetimeFigureOut">
              <a:rPr lang="ko-KR" altLang="en-US" smtClean="0"/>
              <a:t>2020-09-16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73075" y="685800"/>
            <a:ext cx="59118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C53AA4-ACB5-4E1A-BC2A-0058F51ACA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774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68019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34010" algn="l" defTabSz="1068019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68019" algn="l" defTabSz="1068019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02029" algn="l" defTabSz="1068019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36038" algn="l" defTabSz="1068019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70048" algn="l" defTabSz="1068019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04058" algn="l" defTabSz="1068019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738067" algn="l" defTabSz="1068019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272077" algn="l" defTabSz="1068019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C53AA4-ACB5-4E1A-BC2A-0058F51ACA85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55403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5AD9F-BDCA-4988-9CDB-C2D42F29DB67}" type="slidenum">
              <a:rPr lang="ko-KR" altLang="en-US" smtClean="0"/>
              <a:pPr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17057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5AD9F-BDCA-4988-9CDB-C2D42F29DB67}" type="slidenum">
              <a:rPr lang="ko-KR" altLang="en-US" smtClean="0"/>
              <a:pPr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78664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5AD9F-BDCA-4988-9CDB-C2D42F29DB67}" type="slidenum">
              <a:rPr lang="ko-KR" altLang="en-US" smtClean="0"/>
              <a:pPr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94230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5AD9F-BDCA-4988-9CDB-C2D42F29DB67}" type="slidenum">
              <a:rPr lang="ko-KR" altLang="en-US" smtClean="0"/>
              <a:pPr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78417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5AD9F-BDCA-4988-9CDB-C2D42F29DB67}" type="slidenum">
              <a:rPr lang="ko-KR" altLang="en-US" smtClean="0"/>
              <a:pPr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2683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73075" y="685800"/>
            <a:ext cx="591185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C53AA4-ACB5-4E1A-BC2A-0058F51ACA85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67692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C53AA4-ACB5-4E1A-BC2A-0058F51ACA85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80231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73075" y="685800"/>
            <a:ext cx="591185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Rectangle 3"/>
          <p:cNvSpPr>
            <a:spLocks noGrp="1"/>
          </p:cNvSpPr>
          <p:nvPr>
            <p:ph type="body" idx="1"/>
          </p:nvPr>
        </p:nvSpPr>
        <p:spPr bwMode="auto">
          <a:xfrm>
            <a:off x="664903" y="4311510"/>
            <a:ext cx="5320808" cy="408367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ko-KR" altLang="en-US" smtClean="0"/>
          </a:p>
        </p:txBody>
      </p:sp>
    </p:spTree>
    <p:extLst>
      <p:ext uri="{BB962C8B-B14F-4D97-AF65-F5344CB8AC3E}">
        <p14:creationId xmlns:p14="http://schemas.microsoft.com/office/powerpoint/2010/main" val="788938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73075" y="685800"/>
            <a:ext cx="591185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Rectangle 3"/>
          <p:cNvSpPr>
            <a:spLocks noGrp="1"/>
          </p:cNvSpPr>
          <p:nvPr>
            <p:ph type="body" idx="1"/>
          </p:nvPr>
        </p:nvSpPr>
        <p:spPr bwMode="auto">
          <a:xfrm>
            <a:off x="664903" y="4311510"/>
            <a:ext cx="5320808" cy="408367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ko-KR" altLang="en-US" smtClean="0"/>
          </a:p>
        </p:txBody>
      </p:sp>
    </p:spTree>
    <p:extLst>
      <p:ext uri="{BB962C8B-B14F-4D97-AF65-F5344CB8AC3E}">
        <p14:creationId xmlns:p14="http://schemas.microsoft.com/office/powerpoint/2010/main" val="9709385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5AD9F-BDCA-4988-9CDB-C2D42F29DB67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50053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5AD9F-BDCA-4988-9CDB-C2D42F29DB67}" type="slidenum">
              <a:rPr lang="ko-KR" altLang="en-US" smtClean="0"/>
              <a:pPr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9270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5AD9F-BDCA-4988-9CDB-C2D42F29DB67}" type="slidenum">
              <a:rPr lang="ko-KR" altLang="en-US" smtClean="0"/>
              <a:pPr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69028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5AD9F-BDCA-4988-9CDB-C2D42F29DB67}" type="slidenum">
              <a:rPr lang="ko-KR" altLang="en-US" smtClean="0"/>
              <a:pPr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88363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5AD9F-BDCA-4988-9CDB-C2D42F29DB67}" type="slidenum">
              <a:rPr lang="ko-KR" altLang="en-US" smtClean="0"/>
              <a:pPr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6181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887373" y="2130919"/>
            <a:ext cx="10056892" cy="147036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774746" y="3887100"/>
            <a:ext cx="8282147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340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680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0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360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700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040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380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2720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C3FF-37AF-47EB-A055-D78D7E7F32F8}" type="datetime1">
              <a:rPr lang="ko-KR" altLang="en-US" smtClean="0"/>
              <a:t>2020-09-16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51148FB-F5B7-4D6C-8992-2BD7D15A0F2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1712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E5DDD-72FE-48F7-865B-598CE1D03029}" type="datetime1">
              <a:rPr lang="ko-KR" altLang="en-US" smtClean="0"/>
              <a:t>2020-09-16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9357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577937" y="274702"/>
            <a:ext cx="2662119" cy="585288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591582" y="274702"/>
            <a:ext cx="7789162" cy="585288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0ECE0-9CCD-4256-AB5A-E6E1B7B304D3}" type="datetime1">
              <a:rPr lang="ko-KR" altLang="en-US" smtClean="0"/>
              <a:t>2020-09-16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1706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CF414-9F79-4132-8D52-F60A548C0AEE}" type="datetime1">
              <a:rPr lang="ko-KR" altLang="en-US" smtClean="0"/>
              <a:t>2020-09-16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51148FB-F5B7-4D6C-8992-2BD7D15A0F2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2846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34618" y="4407921"/>
            <a:ext cx="10056892" cy="1362390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34618" y="2907387"/>
            <a:ext cx="10056892" cy="1500534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3401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6801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2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3603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700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0405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3806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720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E5A83-F83D-4A03-B073-45A04B794192}" type="datetime1">
              <a:rPr lang="ko-KR" altLang="en-US" smtClean="0"/>
              <a:t>2020-09-16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9732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591582" y="1600571"/>
            <a:ext cx="5225640" cy="4527011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14416" y="1600571"/>
            <a:ext cx="5225640" cy="4527011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FAA0A-C731-4504-89BC-A964EE22C059}" type="datetime1">
              <a:rPr lang="ko-KR" altLang="en-US" smtClean="0"/>
              <a:t>2020-09-16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30018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91582" y="1535469"/>
            <a:ext cx="5227695" cy="639910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4010" indent="0">
              <a:buNone/>
              <a:defRPr sz="2300" b="1"/>
            </a:lvl2pPr>
            <a:lvl3pPr marL="1068019" indent="0">
              <a:buNone/>
              <a:defRPr sz="2100" b="1"/>
            </a:lvl3pPr>
            <a:lvl4pPr marL="1602029" indent="0">
              <a:buNone/>
              <a:defRPr sz="1900" b="1"/>
            </a:lvl4pPr>
            <a:lvl5pPr marL="2136038" indent="0">
              <a:buNone/>
              <a:defRPr sz="1900" b="1"/>
            </a:lvl5pPr>
            <a:lvl6pPr marL="2670048" indent="0">
              <a:buNone/>
              <a:defRPr sz="1900" b="1"/>
            </a:lvl6pPr>
            <a:lvl7pPr marL="3204058" indent="0">
              <a:buNone/>
              <a:defRPr sz="1900" b="1"/>
            </a:lvl7pPr>
            <a:lvl8pPr marL="3738067" indent="0">
              <a:buNone/>
              <a:defRPr sz="1900" b="1"/>
            </a:lvl8pPr>
            <a:lvl9pPr marL="4272077" indent="0">
              <a:buNone/>
              <a:defRPr sz="19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91582" y="2175379"/>
            <a:ext cx="5227695" cy="3952203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010309" y="1535469"/>
            <a:ext cx="5229748" cy="639910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4010" indent="0">
              <a:buNone/>
              <a:defRPr sz="2300" b="1"/>
            </a:lvl2pPr>
            <a:lvl3pPr marL="1068019" indent="0">
              <a:buNone/>
              <a:defRPr sz="2100" b="1"/>
            </a:lvl3pPr>
            <a:lvl4pPr marL="1602029" indent="0">
              <a:buNone/>
              <a:defRPr sz="1900" b="1"/>
            </a:lvl4pPr>
            <a:lvl5pPr marL="2136038" indent="0">
              <a:buNone/>
              <a:defRPr sz="1900" b="1"/>
            </a:lvl5pPr>
            <a:lvl6pPr marL="2670048" indent="0">
              <a:buNone/>
              <a:defRPr sz="1900" b="1"/>
            </a:lvl6pPr>
            <a:lvl7pPr marL="3204058" indent="0">
              <a:buNone/>
              <a:defRPr sz="1900" b="1"/>
            </a:lvl7pPr>
            <a:lvl8pPr marL="3738067" indent="0">
              <a:buNone/>
              <a:defRPr sz="1900" b="1"/>
            </a:lvl8pPr>
            <a:lvl9pPr marL="4272077" indent="0">
              <a:buNone/>
              <a:defRPr sz="19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010309" y="2175379"/>
            <a:ext cx="5229748" cy="3952203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2CD4B-85A5-4D4A-888C-C49EEE09FD3C}" type="datetime1">
              <a:rPr lang="ko-KR" altLang="en-US" smtClean="0"/>
              <a:t>2020-09-16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8856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CA553-5883-4B53-82FF-7AAF19E197DC}" type="datetime1">
              <a:rPr lang="ko-KR" altLang="en-US" smtClean="0"/>
              <a:t>2020-09-16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6278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8E0D1-C0FB-4716-B06F-8617BFA1F48F}" type="datetime1">
              <a:rPr lang="ko-KR" altLang="en-US" smtClean="0"/>
              <a:t>2020-09-16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5387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91583" y="273113"/>
            <a:ext cx="3892527" cy="1162319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625842" y="273114"/>
            <a:ext cx="6614214" cy="5854468"/>
          </a:xfrm>
        </p:spPr>
        <p:txBody>
          <a:bodyPr/>
          <a:lstStyle>
            <a:lvl1pPr>
              <a:defRPr sz="3700"/>
            </a:lvl1pPr>
            <a:lvl2pPr>
              <a:defRPr sz="3300"/>
            </a:lvl2pPr>
            <a:lvl3pPr>
              <a:defRPr sz="28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591583" y="1435433"/>
            <a:ext cx="3892527" cy="4692149"/>
          </a:xfrm>
        </p:spPr>
        <p:txBody>
          <a:bodyPr/>
          <a:lstStyle>
            <a:lvl1pPr marL="0" indent="0">
              <a:buNone/>
              <a:defRPr sz="1600"/>
            </a:lvl1pPr>
            <a:lvl2pPr marL="534010" indent="0">
              <a:buNone/>
              <a:defRPr sz="1400"/>
            </a:lvl2pPr>
            <a:lvl3pPr marL="1068019" indent="0">
              <a:buNone/>
              <a:defRPr sz="1200"/>
            </a:lvl3pPr>
            <a:lvl4pPr marL="1602029" indent="0">
              <a:buNone/>
              <a:defRPr sz="1100"/>
            </a:lvl4pPr>
            <a:lvl5pPr marL="2136038" indent="0">
              <a:buNone/>
              <a:defRPr sz="1100"/>
            </a:lvl5pPr>
            <a:lvl6pPr marL="2670048" indent="0">
              <a:buNone/>
              <a:defRPr sz="1100"/>
            </a:lvl6pPr>
            <a:lvl7pPr marL="3204058" indent="0">
              <a:buNone/>
              <a:defRPr sz="1100"/>
            </a:lvl7pPr>
            <a:lvl8pPr marL="3738067" indent="0">
              <a:buNone/>
              <a:defRPr sz="1100"/>
            </a:lvl8pPr>
            <a:lvl9pPr marL="4272077" indent="0">
              <a:buNone/>
              <a:defRPr sz="11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4FE6B-9292-47F6-932C-588EF541B545}" type="datetime1">
              <a:rPr lang="ko-KR" altLang="en-US" smtClean="0"/>
              <a:t>2020-09-16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086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19084" y="4801712"/>
            <a:ext cx="7098983" cy="566869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19084" y="612917"/>
            <a:ext cx="7098983" cy="4115753"/>
          </a:xfrm>
        </p:spPr>
        <p:txBody>
          <a:bodyPr/>
          <a:lstStyle>
            <a:lvl1pPr marL="0" indent="0">
              <a:buNone/>
              <a:defRPr sz="3700"/>
            </a:lvl1pPr>
            <a:lvl2pPr marL="534010" indent="0">
              <a:buNone/>
              <a:defRPr sz="3300"/>
            </a:lvl2pPr>
            <a:lvl3pPr marL="1068019" indent="0">
              <a:buNone/>
              <a:defRPr sz="2800"/>
            </a:lvl3pPr>
            <a:lvl4pPr marL="1602029" indent="0">
              <a:buNone/>
              <a:defRPr sz="2300"/>
            </a:lvl4pPr>
            <a:lvl5pPr marL="2136038" indent="0">
              <a:buNone/>
              <a:defRPr sz="2300"/>
            </a:lvl5pPr>
            <a:lvl6pPr marL="2670048" indent="0">
              <a:buNone/>
              <a:defRPr sz="2300"/>
            </a:lvl6pPr>
            <a:lvl7pPr marL="3204058" indent="0">
              <a:buNone/>
              <a:defRPr sz="2300"/>
            </a:lvl7pPr>
            <a:lvl8pPr marL="3738067" indent="0">
              <a:buNone/>
              <a:defRPr sz="2300"/>
            </a:lvl8pPr>
            <a:lvl9pPr marL="4272077" indent="0">
              <a:buNone/>
              <a:defRPr sz="23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19084" y="5368581"/>
            <a:ext cx="7098983" cy="805048"/>
          </a:xfrm>
        </p:spPr>
        <p:txBody>
          <a:bodyPr/>
          <a:lstStyle>
            <a:lvl1pPr marL="0" indent="0">
              <a:buNone/>
              <a:defRPr sz="1600"/>
            </a:lvl1pPr>
            <a:lvl2pPr marL="534010" indent="0">
              <a:buNone/>
              <a:defRPr sz="1400"/>
            </a:lvl2pPr>
            <a:lvl3pPr marL="1068019" indent="0">
              <a:buNone/>
              <a:defRPr sz="1200"/>
            </a:lvl3pPr>
            <a:lvl4pPr marL="1602029" indent="0">
              <a:buNone/>
              <a:defRPr sz="1100"/>
            </a:lvl4pPr>
            <a:lvl5pPr marL="2136038" indent="0">
              <a:buNone/>
              <a:defRPr sz="1100"/>
            </a:lvl5pPr>
            <a:lvl6pPr marL="2670048" indent="0">
              <a:buNone/>
              <a:defRPr sz="1100"/>
            </a:lvl6pPr>
            <a:lvl7pPr marL="3204058" indent="0">
              <a:buNone/>
              <a:defRPr sz="1100"/>
            </a:lvl7pPr>
            <a:lvl8pPr marL="3738067" indent="0">
              <a:buNone/>
              <a:defRPr sz="1100"/>
            </a:lvl8pPr>
            <a:lvl9pPr marL="4272077" indent="0">
              <a:buNone/>
              <a:defRPr sz="11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88161-E2DA-4077-ADAC-1F6E969A9454}" type="datetime1">
              <a:rPr lang="ko-KR" altLang="en-US" smtClean="0"/>
              <a:t>2020-09-16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2684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591582" y="274701"/>
            <a:ext cx="10648474" cy="1143265"/>
          </a:xfrm>
          <a:prstGeom prst="rect">
            <a:avLst/>
          </a:prstGeom>
        </p:spPr>
        <p:txBody>
          <a:bodyPr vert="horz" lIns="106802" tIns="53401" rIns="106802" bIns="53401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91582" y="1600571"/>
            <a:ext cx="10648474" cy="4527011"/>
          </a:xfrm>
          <a:prstGeom prst="rect">
            <a:avLst/>
          </a:prstGeom>
        </p:spPr>
        <p:txBody>
          <a:bodyPr vert="horz" lIns="106802" tIns="53401" rIns="106802" bIns="53401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591582" y="6357822"/>
            <a:ext cx="2760716" cy="365210"/>
          </a:xfrm>
          <a:prstGeom prst="rect">
            <a:avLst/>
          </a:prstGeom>
        </p:spPr>
        <p:txBody>
          <a:bodyPr vert="horz" lIns="106802" tIns="53401" rIns="106802" bIns="53401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D50A08-A2B5-4840-B22A-4866AA9FDF41}" type="datetime1">
              <a:rPr lang="ko-KR" altLang="en-US" smtClean="0"/>
              <a:t>2020-09-16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42477" y="6357822"/>
            <a:ext cx="3746685" cy="365210"/>
          </a:xfrm>
          <a:prstGeom prst="rect">
            <a:avLst/>
          </a:prstGeom>
        </p:spPr>
        <p:txBody>
          <a:bodyPr vert="horz" lIns="106802" tIns="53401" rIns="106802" bIns="53401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059759" y="45418"/>
            <a:ext cx="2760716" cy="365210"/>
          </a:xfrm>
          <a:prstGeom prst="rect">
            <a:avLst/>
          </a:prstGeom>
        </p:spPr>
        <p:txBody>
          <a:bodyPr vert="horz" lIns="106802" tIns="53401" rIns="106802" bIns="53401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1148FB-F5B7-4D6C-8992-2BD7D15A0F20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22855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1068019" rtl="0" eaLnBrk="1" latinLnBrk="1" hangingPunct="1">
        <a:spcBef>
          <a:spcPct val="0"/>
        </a:spcBef>
        <a:buNone/>
        <a:defRPr sz="5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0507" indent="-400507" algn="l" defTabSz="1068019" rtl="0" eaLnBrk="1" latinLnBrk="1" hangingPunct="1">
        <a:spcBef>
          <a:spcPct val="20000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67766" indent="-333756" algn="l" defTabSz="1068019" rtl="0" eaLnBrk="1" latinLnBrk="1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35024" indent="-267005" algn="l" defTabSz="1068019" rtl="0" eaLnBrk="1" latinLnBrk="1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69034" indent="-267005" algn="l" defTabSz="1068019" rtl="0" eaLnBrk="1" latinLnBrk="1" hangingPunct="1">
        <a:spcBef>
          <a:spcPct val="20000"/>
        </a:spcBef>
        <a:buFont typeface="Arial" panose="020B0604020202020204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403043" indent="-267005" algn="l" defTabSz="1068019" rtl="0" eaLnBrk="1" latinLnBrk="1" hangingPunct="1">
        <a:spcBef>
          <a:spcPct val="20000"/>
        </a:spcBef>
        <a:buFont typeface="Arial" panose="020B0604020202020204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37053" indent="-267005" algn="l" defTabSz="1068019" rtl="0" eaLnBrk="1" latinLnBrk="1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71062" indent="-267005" algn="l" defTabSz="1068019" rtl="0" eaLnBrk="1" latinLnBrk="1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05072" indent="-267005" algn="l" defTabSz="1068019" rtl="0" eaLnBrk="1" latinLnBrk="1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39082" indent="-267005" algn="l" defTabSz="1068019" rtl="0" eaLnBrk="1" latinLnBrk="1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068019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4010" algn="l" defTabSz="1068019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68019" algn="l" defTabSz="1068019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2029" algn="l" defTabSz="1068019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36038" algn="l" defTabSz="1068019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70048" algn="l" defTabSz="1068019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04058" algn="l" defTabSz="1068019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38067" algn="l" defTabSz="1068019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72077" algn="l" defTabSz="1068019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tiff"/><Relationship Id="rId5" Type="http://schemas.openxmlformats.org/officeDocument/2006/relationships/image" Target="../media/image42.tiff"/><Relationship Id="rId4" Type="http://schemas.openxmlformats.org/officeDocument/2006/relationships/image" Target="../media/image41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tiff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ozilla.or.kr/ko/firefox/new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AC3GB-FOMvY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hyperlink" Target="https://www.turnitin.com/ko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tiff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hyperlink" Target="https://turnitin.com/ko" TargetMode="External"/><Relationship Id="rId4" Type="http://schemas.openxmlformats.org/officeDocument/2006/relationships/hyperlink" Target="https://youtu.be/AC3GB-FOMvY" TargetMode="External"/><Relationship Id="rId9" Type="http://schemas.openxmlformats.org/officeDocument/2006/relationships/image" Target="../media/image15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api.turnitin.com/login_page.asp?lang=ko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자유형 21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맑은 고딕" panose="020B0503020000020004" pitchFamily="50" charset="-127"/>
            </a:endParaRPr>
          </a:p>
        </p:txBody>
      </p:sp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0" y="6598146"/>
            <a:ext cx="1183163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ko-K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9pPr>
          </a:lstStyle>
          <a:p>
            <a:pPr algn="ctr" eaLnBrk="1" latinLnBrk="1" hangingPunct="1"/>
            <a:r>
              <a:rPr kumimoji="0" lang="en-US" altLang="ko-KR" sz="1100" b="1" dirty="0">
                <a:latin typeface="나눔고딕" pitchFamily="50" charset="-127"/>
                <a:ea typeface="나눔고딕" pitchFamily="50" charset="-127"/>
              </a:rPr>
              <a:t>Copyright </a:t>
            </a:r>
            <a:r>
              <a:rPr kumimoji="0" lang="ko-KR" altLang="en-US" sz="1100" b="1" dirty="0" smtClean="0">
                <a:latin typeface="나눔고딕" pitchFamily="50" charset="-127"/>
                <a:ea typeface="나눔고딕" pitchFamily="50" charset="-127"/>
              </a:rPr>
              <a:t>ⓒ</a:t>
            </a:r>
            <a:r>
              <a:rPr kumimoji="0" lang="ko-KR" altLang="en-US" sz="1100" b="1" baseline="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en-US" altLang="ko-KR" sz="1100" b="1" baseline="0" dirty="0" err="1" smtClean="0">
                <a:latin typeface="나눔고딕" pitchFamily="50" charset="-127"/>
                <a:ea typeface="나눔고딕" pitchFamily="50" charset="-127"/>
              </a:rPr>
              <a:t>turnitin</a:t>
            </a:r>
            <a:r>
              <a:rPr kumimoji="0" lang="en-US" altLang="ko-KR" sz="1100" b="1" baseline="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en-US" altLang="ko-KR" sz="1100" b="1" dirty="0" smtClean="0">
                <a:latin typeface="나눔고딕" pitchFamily="50" charset="-127"/>
                <a:ea typeface="나눔고딕" pitchFamily="50" charset="-127"/>
              </a:rPr>
              <a:t>LLC </a:t>
            </a:r>
            <a:endParaRPr kumimoji="0" lang="ko-KR" altLang="en-US" sz="11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타원 7"/>
          <p:cNvSpPr/>
          <p:nvPr/>
        </p:nvSpPr>
        <p:spPr>
          <a:xfrm>
            <a:off x="3011595" y="981522"/>
            <a:ext cx="5688632" cy="3312368"/>
          </a:xfrm>
          <a:prstGeom prst="ellipse">
            <a:avLst/>
          </a:prstGeom>
          <a:solidFill>
            <a:schemeClr val="tx2">
              <a:lumMod val="20000"/>
              <a:lumOff val="80000"/>
              <a:alpha val="4392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6802" tIns="53401" rIns="106802" bIns="53401" rtlCol="0" anchor="ctr"/>
          <a:lstStyle/>
          <a:p>
            <a:pPr algn="ctr"/>
            <a:endParaRPr lang="ko-KR" altLang="en-US"/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300521" y="4627340"/>
            <a:ext cx="1335378" cy="12065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475606" y="1269554"/>
            <a:ext cx="8904709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2800" b="1" dirty="0">
              <a:solidFill>
                <a:srgbClr val="044D9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GB" altLang="ko-KR" sz="2800" b="1" dirty="0" err="1" smtClean="0">
                <a:solidFill>
                  <a:srgbClr val="044D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Turnitin</a:t>
            </a:r>
            <a:r>
              <a:rPr lang="en-GB" altLang="ko-KR" sz="2800" b="1" dirty="0" smtClean="0">
                <a:solidFill>
                  <a:srgbClr val="044D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(</a:t>
            </a:r>
            <a:r>
              <a:rPr lang="ko-KR" altLang="en-US" sz="2800" b="1" dirty="0" err="1" smtClean="0">
                <a:solidFill>
                  <a:srgbClr val="044D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턴잇인</a:t>
            </a:r>
            <a:r>
              <a:rPr lang="en-US" altLang="ko-KR" sz="2800" b="1" dirty="0" smtClean="0">
                <a:solidFill>
                  <a:srgbClr val="044D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) </a:t>
            </a:r>
          </a:p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800" b="1" dirty="0" smtClean="0">
                <a:solidFill>
                  <a:srgbClr val="044D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이용 </a:t>
            </a:r>
            <a:r>
              <a:rPr lang="ko-KR" altLang="en-US" sz="2800" b="1" dirty="0">
                <a:solidFill>
                  <a:srgbClr val="044D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매</a:t>
            </a:r>
            <a:r>
              <a:rPr lang="ko-KR" altLang="en-US" sz="2800" b="1" dirty="0" smtClean="0">
                <a:solidFill>
                  <a:srgbClr val="044D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뉴얼</a:t>
            </a:r>
            <a:endParaRPr lang="en-US" altLang="ko-KR" sz="2800" b="1" dirty="0" smtClean="0">
              <a:solidFill>
                <a:srgbClr val="044D9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algn="ctr">
              <a:defRPr/>
            </a:pPr>
            <a:endParaRPr lang="en-US" altLang="ko-KR" sz="2800" b="1" dirty="0">
              <a:solidFill>
                <a:srgbClr val="044D9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algn="ctr">
              <a:defRPr/>
            </a:pPr>
            <a:r>
              <a:rPr lang="ko-KR" altLang="en-US" sz="2800" b="1" dirty="0" smtClean="0">
                <a:solidFill>
                  <a:srgbClr val="044D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학</a:t>
            </a:r>
            <a:r>
              <a:rPr lang="ko-KR" altLang="en-US" sz="2800" b="1" dirty="0">
                <a:solidFill>
                  <a:srgbClr val="044D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생</a:t>
            </a:r>
            <a:r>
              <a:rPr lang="ko-KR" altLang="en-US" sz="2800" b="1" dirty="0" smtClean="0">
                <a:solidFill>
                  <a:srgbClr val="044D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계정용</a:t>
            </a:r>
            <a:endParaRPr lang="en-US" altLang="ko-KR" sz="2800" b="1" dirty="0" smtClean="0">
              <a:solidFill>
                <a:srgbClr val="044D9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algn="ctr">
              <a:defRPr/>
            </a:pPr>
            <a:r>
              <a:rPr kumimoji="0" lang="en-US" altLang="ko-KR" sz="2800" b="1" dirty="0" smtClean="0">
                <a:solidFill>
                  <a:srgbClr val="044D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(</a:t>
            </a:r>
            <a:r>
              <a:rPr lang="en-US" altLang="ko-KR" sz="2800" b="1" dirty="0" smtClean="0">
                <a:solidFill>
                  <a:srgbClr val="044D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Student)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5169467" y="6249139"/>
            <a:ext cx="149111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sz="1200" b="1" dirty="0">
                <a:solidFill>
                  <a:srgbClr val="044D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Updated : </a:t>
            </a:r>
            <a:r>
              <a:rPr lang="en-US" altLang="ko-KR" sz="1200" b="1" dirty="0" smtClean="0">
                <a:solidFill>
                  <a:srgbClr val="044D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201809</a:t>
            </a:r>
            <a:endParaRPr lang="en-US" altLang="ko-KR" sz="1200" b="1" dirty="0">
              <a:solidFill>
                <a:srgbClr val="044D9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3428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216024" y="4732199"/>
            <a:ext cx="11460435" cy="202375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6802" tIns="53401" rIns="106802" bIns="53401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>
              <a:lnSpc>
                <a:spcPct val="150000"/>
              </a:lnSpc>
              <a:buNone/>
              <a:defRPr/>
            </a:pPr>
            <a:r>
              <a:rPr lang="en-US" altLang="ko-KR" sz="1500" b="1" dirty="0" smtClean="0"/>
              <a:t>1</a:t>
            </a:r>
            <a:r>
              <a:rPr lang="en-US" altLang="ko-KR" sz="1500" b="1" dirty="0"/>
              <a:t>) </a:t>
            </a:r>
            <a:r>
              <a:rPr lang="ko-KR" altLang="en-US" sz="1500" b="1" dirty="0" smtClean="0"/>
              <a:t>클래스 명 </a:t>
            </a:r>
            <a:r>
              <a:rPr lang="en-US" altLang="ko-KR" sz="1500" b="1" dirty="0" smtClean="0"/>
              <a:t>(</a:t>
            </a:r>
            <a:r>
              <a:rPr lang="ko-KR" altLang="en-US" sz="1500" b="1" dirty="0" smtClean="0"/>
              <a:t>소속 학교 혹은 기관명 </a:t>
            </a:r>
            <a:r>
              <a:rPr lang="en-US" altLang="ko-KR" sz="1500" b="1" dirty="0" smtClean="0"/>
              <a:t>– ex.</a:t>
            </a:r>
            <a:r>
              <a:rPr lang="ko-KR" altLang="en-US" sz="1500" b="1" dirty="0" smtClean="0"/>
              <a:t>한국대학교 </a:t>
            </a:r>
            <a:r>
              <a:rPr lang="en-US" altLang="ko-KR" sz="1500" b="1" dirty="0" smtClean="0"/>
              <a:t>(</a:t>
            </a:r>
            <a:r>
              <a:rPr lang="en-US" altLang="ko-KR" sz="1500" b="1" dirty="0" err="1" smtClean="0"/>
              <a:t>Hankook</a:t>
            </a:r>
            <a:r>
              <a:rPr lang="en-US" altLang="ko-KR" sz="1500" b="1" dirty="0" smtClean="0"/>
              <a:t> university) </a:t>
            </a:r>
            <a:r>
              <a:rPr lang="ko-KR" altLang="en-US" sz="1500" b="1" dirty="0" smtClean="0"/>
              <a:t>클릭</a:t>
            </a:r>
            <a:endParaRPr lang="en-US" altLang="ko-KR" sz="1500" b="1" dirty="0"/>
          </a:p>
          <a:p>
            <a:pPr>
              <a:lnSpc>
                <a:spcPct val="150000"/>
              </a:lnSpc>
              <a:buNone/>
              <a:defRPr/>
            </a:pPr>
            <a:r>
              <a:rPr lang="en-US" altLang="ko-KR" sz="1500" b="1" dirty="0" smtClean="0"/>
              <a:t>2) </a:t>
            </a:r>
            <a:r>
              <a:rPr lang="ko-KR" altLang="en-US" sz="1500" b="1" dirty="0" smtClean="0"/>
              <a:t>작성 파일을 업로드를 위해 각각의 제출 </a:t>
            </a:r>
            <a:r>
              <a:rPr lang="en-US" altLang="ko-KR" sz="1500" b="1" dirty="0" smtClean="0"/>
              <a:t>(submit) </a:t>
            </a:r>
            <a:r>
              <a:rPr lang="ko-KR" altLang="en-US" sz="1500" b="1" dirty="0" smtClean="0"/>
              <a:t>버튼을 클릭 </a:t>
            </a:r>
            <a:endParaRPr lang="en-US" altLang="ko-KR" sz="1500" b="1" dirty="0" smtClean="0"/>
          </a:p>
          <a:p>
            <a:pPr>
              <a:lnSpc>
                <a:spcPct val="150000"/>
              </a:lnSpc>
              <a:buNone/>
              <a:defRPr/>
            </a:pPr>
            <a:r>
              <a:rPr lang="en-US" altLang="ko-KR" sz="1500" b="1" dirty="0">
                <a:solidFill>
                  <a:srgbClr val="C00000"/>
                </a:solidFill>
              </a:rPr>
              <a:t>*</a:t>
            </a:r>
            <a:r>
              <a:rPr lang="en-US" altLang="ko-KR" sz="1500" b="1" dirty="0" smtClean="0">
                <a:solidFill>
                  <a:srgbClr val="C00000"/>
                </a:solidFill>
              </a:rPr>
              <a:t> </a:t>
            </a:r>
            <a:r>
              <a:rPr lang="ko-KR" altLang="en-US" sz="1500" b="1" dirty="0" smtClean="0">
                <a:solidFill>
                  <a:srgbClr val="C00000"/>
                </a:solidFill>
              </a:rPr>
              <a:t>제출</a:t>
            </a:r>
            <a:r>
              <a:rPr lang="en-US" altLang="ko-KR" sz="1500" b="1" dirty="0" smtClean="0">
                <a:solidFill>
                  <a:srgbClr val="C00000"/>
                </a:solidFill>
              </a:rPr>
              <a:t>(submit)</a:t>
            </a:r>
            <a:r>
              <a:rPr lang="ko-KR" altLang="en-US" sz="1500" b="1" dirty="0" smtClean="0">
                <a:solidFill>
                  <a:srgbClr val="C00000"/>
                </a:solidFill>
              </a:rPr>
              <a:t> 버튼은 각각의 자료를 검사 할 수 있는 독립적인 공간</a:t>
            </a:r>
            <a:r>
              <a:rPr lang="en-US" altLang="ko-KR" sz="1500" b="1" dirty="0" smtClean="0">
                <a:solidFill>
                  <a:srgbClr val="C00000"/>
                </a:solidFill>
              </a:rPr>
              <a:t> (</a:t>
            </a:r>
            <a:r>
              <a:rPr lang="ko-KR" altLang="en-US" sz="1500" b="1" dirty="0" smtClean="0">
                <a:solidFill>
                  <a:srgbClr val="C00000"/>
                </a:solidFill>
              </a:rPr>
              <a:t>버튼의 순서는 상관없음</a:t>
            </a:r>
            <a:r>
              <a:rPr lang="en-US" altLang="ko-KR" sz="1500" b="1" dirty="0" smtClean="0">
                <a:solidFill>
                  <a:srgbClr val="C00000"/>
                </a:solidFill>
              </a:rPr>
              <a:t>)</a:t>
            </a:r>
          </a:p>
          <a:p>
            <a:pPr>
              <a:lnSpc>
                <a:spcPct val="150000"/>
              </a:lnSpc>
              <a:buNone/>
              <a:defRPr/>
            </a:pPr>
            <a:r>
              <a:rPr lang="en-US" altLang="ko-KR" sz="1500" b="1" u="sng" dirty="0" smtClean="0">
                <a:solidFill>
                  <a:srgbClr val="044D91"/>
                </a:solidFill>
              </a:rPr>
              <a:t>Ex. 1</a:t>
            </a:r>
            <a:r>
              <a:rPr lang="ko-KR" altLang="en-US" sz="1500" b="1" u="sng" dirty="0" smtClean="0">
                <a:solidFill>
                  <a:srgbClr val="044D91"/>
                </a:solidFill>
              </a:rPr>
              <a:t>번 제출 공간에 파일 업로드 후 수정 파일을 </a:t>
            </a:r>
            <a:r>
              <a:rPr lang="en-US" altLang="ko-KR" sz="1500" b="1" u="sng" dirty="0" smtClean="0">
                <a:solidFill>
                  <a:srgbClr val="044D91"/>
                </a:solidFill>
              </a:rPr>
              <a:t>2</a:t>
            </a:r>
            <a:r>
              <a:rPr lang="ko-KR" altLang="en-US" sz="1500" b="1" u="sng" dirty="0" smtClean="0">
                <a:solidFill>
                  <a:srgbClr val="044D91"/>
                </a:solidFill>
              </a:rPr>
              <a:t>번 제출 공간에 업로드 시 기존 검사된 자료와 매칭되지 않음 </a:t>
            </a:r>
            <a:r>
              <a:rPr lang="en-US" altLang="ko-KR" sz="1500" b="1" u="sng" dirty="0" smtClean="0">
                <a:solidFill>
                  <a:srgbClr val="044D91"/>
                </a:solidFill>
              </a:rPr>
              <a:t>(</a:t>
            </a:r>
            <a:r>
              <a:rPr lang="ko-KR" altLang="en-US" sz="1500" b="1" u="sng" dirty="0" smtClean="0">
                <a:solidFill>
                  <a:srgbClr val="044D91"/>
                </a:solidFill>
              </a:rPr>
              <a:t>본인 계정에 한함</a:t>
            </a:r>
            <a:r>
              <a:rPr lang="en-US" altLang="ko-KR" sz="1500" b="1" u="sng" dirty="0" smtClean="0">
                <a:solidFill>
                  <a:srgbClr val="044D91"/>
                </a:solidFill>
              </a:rPr>
              <a:t>)</a:t>
            </a:r>
          </a:p>
          <a:p>
            <a:pPr>
              <a:lnSpc>
                <a:spcPct val="150000"/>
              </a:lnSpc>
              <a:buNone/>
              <a:defRPr/>
            </a:pPr>
            <a:r>
              <a:rPr lang="en-US" altLang="ko-KR" sz="1500" b="1" dirty="0" smtClean="0"/>
              <a:t>3) </a:t>
            </a:r>
            <a:r>
              <a:rPr lang="ko-KR" altLang="en-US" sz="1500" b="1" dirty="0" smtClean="0"/>
              <a:t>제출</a:t>
            </a:r>
            <a:r>
              <a:rPr lang="en-US" altLang="ko-KR" sz="1500" b="1" dirty="0" smtClean="0"/>
              <a:t> </a:t>
            </a:r>
            <a:r>
              <a:rPr lang="ko-KR" altLang="en-US" sz="1500" b="1" dirty="0" smtClean="0"/>
              <a:t>시 검사 자료 </a:t>
            </a:r>
            <a:r>
              <a:rPr lang="en-US" altLang="ko-KR" sz="1500" b="1" dirty="0" smtClean="0"/>
              <a:t>DB </a:t>
            </a:r>
            <a:r>
              <a:rPr lang="ko-KR" altLang="en-US" sz="1500" b="1" dirty="0" smtClean="0"/>
              <a:t>저장</a:t>
            </a:r>
            <a:r>
              <a:rPr lang="en-US" altLang="ko-KR" sz="1500" b="1" dirty="0" smtClean="0"/>
              <a:t>, </a:t>
            </a:r>
            <a:r>
              <a:rPr lang="ko-KR" altLang="en-US" sz="1500" b="1" dirty="0" smtClean="0"/>
              <a:t>미 저장 선택 가능 </a:t>
            </a:r>
            <a:r>
              <a:rPr lang="en-US" altLang="ko-KR" sz="15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ko-KR" altLang="en-US" sz="15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저장이</a:t>
            </a:r>
            <a:r>
              <a:rPr lang="en-US" altLang="ko-KR" sz="15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ko-KR" altLang="en-US" sz="15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되어도 원본 및 작성자 등의 정보가 타인에게 공개 되지 않음</a:t>
            </a:r>
            <a:r>
              <a:rPr lang="en-US" altLang="ko-KR" sz="15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ko-KR" altLang="en-US" sz="1500" b="1" dirty="0" smtClean="0"/>
              <a:t> </a:t>
            </a:r>
            <a:endParaRPr lang="en-US" altLang="ko-KR" sz="1500" b="1" dirty="0" smtClean="0"/>
          </a:p>
        </p:txBody>
      </p:sp>
      <p:grpSp>
        <p:nvGrpSpPr>
          <p:cNvPr id="10" name="그룹 9"/>
          <p:cNvGrpSpPr/>
          <p:nvPr/>
        </p:nvGrpSpPr>
        <p:grpSpPr>
          <a:xfrm>
            <a:off x="207351" y="2277666"/>
            <a:ext cx="11469108" cy="2334546"/>
            <a:chOff x="47244" y="4321666"/>
            <a:chExt cx="12678156" cy="1813103"/>
          </a:xfrm>
        </p:grpSpPr>
        <p:pic>
          <p:nvPicPr>
            <p:cNvPr id="3077" name="Picture 5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7244" y="4321666"/>
              <a:ext cx="12678155" cy="1196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5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7245" y="5518026"/>
              <a:ext cx="12678155" cy="616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그룹 4"/>
          <p:cNvGrpSpPr/>
          <p:nvPr/>
        </p:nvGrpSpPr>
        <p:grpSpPr>
          <a:xfrm>
            <a:off x="270113" y="596711"/>
            <a:ext cx="4291286" cy="1608947"/>
            <a:chOff x="434799" y="794023"/>
            <a:chExt cx="4291286" cy="1368675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34799" y="794023"/>
              <a:ext cx="4291286" cy="1368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3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659235" y="909514"/>
              <a:ext cx="1104901" cy="377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6" name="Picture 4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739355" y="913729"/>
              <a:ext cx="2788170" cy="4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21" name="직선 화살표 연결선 20"/>
          <p:cNvCxnSpPr/>
          <p:nvPr/>
        </p:nvCxnSpPr>
        <p:spPr bwMode="auto">
          <a:xfrm>
            <a:off x="3520832" y="1735068"/>
            <a:ext cx="1949132" cy="7597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직사각형 21"/>
          <p:cNvSpPr/>
          <p:nvPr/>
        </p:nvSpPr>
        <p:spPr bwMode="auto">
          <a:xfrm>
            <a:off x="1046999" y="1230839"/>
            <a:ext cx="2492556" cy="728913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5555779" y="1579072"/>
            <a:ext cx="3168352" cy="307777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r>
              <a:rPr lang="ko-KR" altLang="en-US" sz="1400" b="1" dirty="0" smtClean="0">
                <a:solidFill>
                  <a:srgbClr val="FF0000"/>
                </a:solidFill>
              </a:rPr>
              <a:t>클래스명 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(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소속 학교 및 기관명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)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 클릭 </a:t>
            </a:r>
            <a:endParaRPr lang="en-US" altLang="ko-KR" sz="1400" b="1" dirty="0">
              <a:solidFill>
                <a:srgbClr val="FF0000"/>
              </a:solidFill>
            </a:endParaRPr>
          </a:p>
        </p:txBody>
      </p:sp>
      <p:sp>
        <p:nvSpPr>
          <p:cNvPr id="30" name="자유형 29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grpSp>
        <p:nvGrpSpPr>
          <p:cNvPr id="31" name="그룹 30"/>
          <p:cNvGrpSpPr/>
          <p:nvPr/>
        </p:nvGrpSpPr>
        <p:grpSpPr>
          <a:xfrm>
            <a:off x="270113" y="117426"/>
            <a:ext cx="5213658" cy="354216"/>
            <a:chOff x="551384" y="615477"/>
            <a:chExt cx="6524069" cy="412697"/>
          </a:xfrm>
        </p:grpSpPr>
        <p:cxnSp>
          <p:nvCxnSpPr>
            <p:cNvPr id="32" name="직선 연결선 31"/>
            <p:cNvCxnSpPr/>
            <p:nvPr/>
          </p:nvCxnSpPr>
          <p:spPr>
            <a:xfrm>
              <a:off x="551384" y="615477"/>
              <a:ext cx="0" cy="4065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/>
            <p:cNvSpPr txBox="1"/>
            <p:nvPr/>
          </p:nvSpPr>
          <p:spPr>
            <a:xfrm>
              <a:off x="587776" y="683925"/>
              <a:ext cx="6487677" cy="34424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작성 파일 업로드  </a:t>
              </a:r>
              <a:endParaRPr lang="ko-KR" altLang="en-US" sz="2400" spc="-30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0070C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34" name="직사각형 33"/>
          <p:cNvSpPr/>
          <p:nvPr/>
        </p:nvSpPr>
        <p:spPr bwMode="auto">
          <a:xfrm>
            <a:off x="9732243" y="2412849"/>
            <a:ext cx="720080" cy="728913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t>10</a:t>
            </a:fld>
            <a:endParaRPr lang="ko-KR" altLang="en-US"/>
          </a:p>
        </p:txBody>
      </p:sp>
      <p:sp>
        <p:nvSpPr>
          <p:cNvPr id="19" name="직사각형 18"/>
          <p:cNvSpPr/>
          <p:nvPr/>
        </p:nvSpPr>
        <p:spPr>
          <a:xfrm>
            <a:off x="9372203" y="1969889"/>
            <a:ext cx="1512168" cy="307777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r>
              <a:rPr lang="ko-KR" altLang="en-US" sz="1400" b="1" dirty="0" smtClean="0">
                <a:solidFill>
                  <a:srgbClr val="FF0000"/>
                </a:solidFill>
              </a:rPr>
              <a:t>제출 버튼 클릭 </a:t>
            </a:r>
            <a:endParaRPr lang="en-US" altLang="ko-KR" sz="1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71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3505" y="1269554"/>
            <a:ext cx="1089046" cy="426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0" name="_x196960896"/>
          <p:cNvSpPr>
            <a:spLocks noChangeArrowheads="1"/>
          </p:cNvSpPr>
          <p:nvPr/>
        </p:nvSpPr>
        <p:spPr bwMode="auto">
          <a:xfrm>
            <a:off x="6419075" y="2619982"/>
            <a:ext cx="334818" cy="306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6802" tIns="53401" rIns="106802" bIns="53401" anchor="ctr"/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algn="just" latinLnBrk="0">
              <a:spcBef>
                <a:spcPct val="0"/>
              </a:spcBef>
              <a:buFontTx/>
              <a:buNone/>
            </a:pPr>
            <a:r>
              <a:rPr lang="ko-KR" altLang="ko-KR" sz="2100" b="1">
                <a:solidFill>
                  <a:srgbClr val="FF0000"/>
                </a:solidFill>
                <a:latin typeface="굴림" charset="-127"/>
                <a:ea typeface="굴림" charset="-127"/>
              </a:rPr>
              <a:t>③</a:t>
            </a:r>
            <a:endParaRPr lang="ko-KR" altLang="ko-KR" sz="3300">
              <a:latin typeface="굴림" charset="-127"/>
              <a:ea typeface="굴림" charset="-127"/>
            </a:endParaRPr>
          </a:p>
        </p:txBody>
      </p:sp>
      <p:pic>
        <p:nvPicPr>
          <p:cNvPr id="13328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3505" y="2138876"/>
            <a:ext cx="1089046" cy="426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9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3505" y="2895032"/>
            <a:ext cx="1089046" cy="426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31" name="_x197097272"/>
          <p:cNvSpPr>
            <a:spLocks noChangeArrowheads="1"/>
          </p:cNvSpPr>
          <p:nvPr/>
        </p:nvSpPr>
        <p:spPr bwMode="auto">
          <a:xfrm>
            <a:off x="6382101" y="1773649"/>
            <a:ext cx="334818" cy="30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6802" tIns="53401" rIns="106802" bIns="53401" anchor="ctr"/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algn="just" latinLnBrk="0">
              <a:spcBef>
                <a:spcPct val="0"/>
              </a:spcBef>
              <a:buFontTx/>
              <a:buNone/>
            </a:pPr>
            <a:r>
              <a:rPr lang="ko-KR" altLang="ko-KR" sz="2100" b="1">
                <a:solidFill>
                  <a:srgbClr val="FF0000"/>
                </a:solidFill>
                <a:latin typeface="굴림" charset="-127"/>
                <a:ea typeface="굴림" charset="-127"/>
              </a:rPr>
              <a:t>②</a:t>
            </a:r>
            <a:endParaRPr lang="ko-KR" altLang="ko-KR" sz="3300">
              <a:latin typeface="굴림" charset="-127"/>
              <a:ea typeface="굴림" charset="-127"/>
            </a:endParaRPr>
          </a:p>
        </p:txBody>
      </p:sp>
      <p:grpSp>
        <p:nvGrpSpPr>
          <p:cNvPr id="20" name="그룹 19"/>
          <p:cNvGrpSpPr/>
          <p:nvPr/>
        </p:nvGrpSpPr>
        <p:grpSpPr>
          <a:xfrm>
            <a:off x="207352" y="951232"/>
            <a:ext cx="5219089" cy="2622578"/>
            <a:chOff x="47245" y="4321666"/>
            <a:chExt cx="5769274" cy="1813103"/>
          </a:xfrm>
        </p:grpSpPr>
        <p:pic>
          <p:nvPicPr>
            <p:cNvPr id="21" name="Picture 5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7245" y="4321666"/>
              <a:ext cx="5769273" cy="1196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7246" y="5518026"/>
              <a:ext cx="5769273" cy="616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5" name="그룹 24"/>
          <p:cNvGrpSpPr/>
          <p:nvPr/>
        </p:nvGrpSpPr>
        <p:grpSpPr>
          <a:xfrm>
            <a:off x="5627787" y="951232"/>
            <a:ext cx="2172695" cy="2622578"/>
            <a:chOff x="10323664" y="4321666"/>
            <a:chExt cx="2401736" cy="1813103"/>
          </a:xfrm>
        </p:grpSpPr>
        <p:pic>
          <p:nvPicPr>
            <p:cNvPr id="26" name="Picture 5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0323664" y="4321666"/>
              <a:ext cx="2401735" cy="1196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5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0323664" y="5518026"/>
              <a:ext cx="2401736" cy="616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" name="직사각형 27"/>
          <p:cNvSpPr/>
          <p:nvPr/>
        </p:nvSpPr>
        <p:spPr bwMode="auto">
          <a:xfrm>
            <a:off x="5834799" y="1166840"/>
            <a:ext cx="801100" cy="226295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cxnSp>
        <p:nvCxnSpPr>
          <p:cNvPr id="29" name="직선 화살표 연결선 28"/>
          <p:cNvCxnSpPr/>
          <p:nvPr/>
        </p:nvCxnSpPr>
        <p:spPr bwMode="auto">
          <a:xfrm>
            <a:off x="6779915" y="1405973"/>
            <a:ext cx="1224136" cy="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직선 화살표 연결선 29"/>
          <p:cNvCxnSpPr/>
          <p:nvPr/>
        </p:nvCxnSpPr>
        <p:spPr bwMode="auto">
          <a:xfrm>
            <a:off x="6779915" y="2277666"/>
            <a:ext cx="1224136" cy="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화살표 연결선 30"/>
          <p:cNvCxnSpPr/>
          <p:nvPr/>
        </p:nvCxnSpPr>
        <p:spPr bwMode="auto">
          <a:xfrm>
            <a:off x="6779915" y="3141762"/>
            <a:ext cx="1224136" cy="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직사각형 31"/>
          <p:cNvSpPr/>
          <p:nvPr/>
        </p:nvSpPr>
        <p:spPr bwMode="auto">
          <a:xfrm>
            <a:off x="8092399" y="1166840"/>
            <a:ext cx="1377163" cy="2334962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33" name="Text Box 6"/>
          <p:cNvSpPr txBox="1">
            <a:spLocks noChangeArrowheads="1"/>
          </p:cNvSpPr>
          <p:nvPr/>
        </p:nvSpPr>
        <p:spPr bwMode="auto">
          <a:xfrm>
            <a:off x="299195" y="3748857"/>
            <a:ext cx="11310239" cy="310866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6802" tIns="53401" rIns="106802" bIns="53401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>
              <a:buNone/>
              <a:defRPr/>
            </a:pPr>
            <a:r>
              <a:rPr lang="ko-KR" altLang="en-US" sz="1500" b="1" dirty="0" smtClean="0"/>
              <a:t>모든 제출 공간 이용 시 다시 제출하기 버튼을 클릭하여 수정 파일 또는 다른 파일을 업로드 후 검사 가능</a:t>
            </a:r>
            <a:endParaRPr lang="en-US" altLang="ko-KR" sz="1500" b="1" dirty="0" smtClean="0"/>
          </a:p>
          <a:p>
            <a:pPr>
              <a:buNone/>
              <a:defRPr/>
            </a:pPr>
            <a:r>
              <a:rPr lang="ko-KR" altLang="en-US" sz="1500" b="1" dirty="0" smtClean="0"/>
              <a:t> </a:t>
            </a:r>
            <a:endParaRPr lang="en-US" altLang="ko-KR" sz="1500" b="1" dirty="0" smtClean="0"/>
          </a:p>
          <a:p>
            <a:pPr>
              <a:buNone/>
              <a:defRPr/>
            </a:pPr>
            <a:r>
              <a:rPr lang="en-US" altLang="ko-KR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</a:t>
            </a:r>
            <a:r>
              <a:rPr lang="en-US" altLang="ko-KR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ko-KR" altLang="en-US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참고</a:t>
            </a:r>
            <a:endParaRPr lang="en-US" altLang="ko-KR" sz="15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  <a:defRPr/>
            </a:pPr>
            <a:r>
              <a:rPr lang="en-US" altLang="ko-KR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ko-KR" altLang="en-US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다시</a:t>
            </a:r>
            <a:r>
              <a:rPr lang="en-US" altLang="ko-KR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ko-KR" altLang="en-US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제출하기를 통해 파</a:t>
            </a:r>
            <a:r>
              <a:rPr lang="ko-KR" altLang="en-US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일</a:t>
            </a:r>
            <a:r>
              <a:rPr lang="ko-KR" altLang="en-US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업로드 시</a:t>
            </a:r>
            <a:r>
              <a:rPr lang="en-US" altLang="ko-KR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>
              <a:buNone/>
              <a:defRPr/>
            </a:pPr>
            <a:endParaRPr lang="en-US" altLang="ko-KR" sz="1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  <a:defRPr/>
            </a:pPr>
            <a:r>
              <a:rPr lang="en-US" altLang="ko-KR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 </a:t>
            </a:r>
            <a:r>
              <a:rPr lang="ko-KR" altLang="en-US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검사 결과 확인은 업로드 시점의 만 </a:t>
            </a:r>
            <a:r>
              <a:rPr lang="en-US" altLang="ko-KR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24 </a:t>
            </a:r>
            <a:r>
              <a:rPr lang="ko-KR" altLang="en-US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시간 </a:t>
            </a:r>
            <a:r>
              <a:rPr lang="ko-KR" altLang="en-US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후에 검사 결과 </a:t>
            </a:r>
            <a:r>
              <a:rPr lang="ko-KR" altLang="en-US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확인 가능</a:t>
            </a:r>
            <a:r>
              <a:rPr lang="en-US" altLang="ko-KR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 </a:t>
            </a:r>
          </a:p>
          <a:p>
            <a:pPr>
              <a:buNone/>
              <a:defRPr/>
            </a:pPr>
            <a:r>
              <a:rPr lang="en-US" altLang="ko-KR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(Ex. 3</a:t>
            </a:r>
            <a:r>
              <a:rPr lang="ko-KR" altLang="en-US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월 </a:t>
            </a:r>
            <a:r>
              <a:rPr lang="en-US" altLang="ko-KR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ko-KR" altLang="en-US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일 오후 </a:t>
            </a:r>
            <a:r>
              <a:rPr lang="en-US" altLang="ko-KR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ko-KR" altLang="en-US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시 파일 업로드 시 </a:t>
            </a:r>
            <a:r>
              <a:rPr lang="en-US" altLang="ko-KR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ko-KR" altLang="en-US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월 </a:t>
            </a:r>
            <a:r>
              <a:rPr lang="en-US" altLang="ko-KR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ko-KR" altLang="en-US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일 오후 </a:t>
            </a:r>
            <a:r>
              <a:rPr lang="en-US" altLang="ko-KR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ko-KR" altLang="en-US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시 이후 해당 파일의 검사 결과 확인 가능</a:t>
            </a:r>
            <a:r>
              <a:rPr lang="en-US" altLang="ko-KR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>
              <a:buNone/>
              <a:defRPr/>
            </a:pPr>
            <a:endParaRPr lang="en-US" altLang="ko-KR" sz="15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  <a:defRPr/>
            </a:pPr>
            <a:r>
              <a:rPr lang="en-US" altLang="ko-KR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 </a:t>
            </a:r>
            <a:r>
              <a:rPr lang="ko-KR" altLang="en-US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기존 제출 </a:t>
            </a:r>
            <a:r>
              <a:rPr lang="ko-KR" altLang="en-US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자료에 </a:t>
            </a:r>
            <a:r>
              <a:rPr lang="ko-KR" altLang="en-US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덮어쓰기가 되어 기존 자료와는 유사도 </a:t>
            </a:r>
            <a:r>
              <a:rPr lang="ko-KR" altLang="en-US" sz="15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매칭은</a:t>
            </a:r>
            <a:r>
              <a:rPr lang="ko-KR" altLang="en-US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되지 않음</a:t>
            </a:r>
            <a:r>
              <a:rPr lang="en-US" altLang="ko-KR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pPr>
              <a:buNone/>
              <a:defRPr/>
            </a:pPr>
            <a:endParaRPr lang="en-US" altLang="ko-KR" sz="1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  <a:defRPr/>
            </a:pPr>
            <a:r>
              <a:rPr lang="en-US" altLang="ko-KR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3) ‘</a:t>
            </a:r>
            <a:r>
              <a:rPr lang="ko-KR" altLang="en-US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다시 제출하기</a:t>
            </a:r>
            <a:r>
              <a:rPr lang="en-US" altLang="ko-KR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‘ </a:t>
            </a:r>
            <a:r>
              <a:rPr lang="ko-KR" altLang="en-US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버튼이 작동하지 않을 경우</a:t>
            </a:r>
            <a:r>
              <a:rPr lang="en-US" altLang="ko-KR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‘</a:t>
            </a:r>
            <a:r>
              <a:rPr lang="ko-KR" altLang="en-US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익스플로러</a:t>
            </a:r>
            <a:r>
              <a:rPr lang="en-US" altLang="ko-KR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(Explorer)’ </a:t>
            </a:r>
            <a:r>
              <a:rPr lang="ko-KR" altLang="en-US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문제인 경우가 많아</a:t>
            </a:r>
            <a:r>
              <a:rPr lang="en-US" altLang="ko-KR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‘</a:t>
            </a:r>
            <a:r>
              <a:rPr lang="ko-KR" altLang="en-US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크롬</a:t>
            </a:r>
            <a:r>
              <a:rPr lang="en-US" altLang="ko-KR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(Chrome)’</a:t>
            </a:r>
            <a:r>
              <a:rPr lang="ko-KR" altLang="en-US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으로 이용을 권장함</a:t>
            </a:r>
            <a:endParaRPr lang="en-US" altLang="ko-KR" sz="1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자유형 37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grpSp>
        <p:nvGrpSpPr>
          <p:cNvPr id="39" name="그룹 38"/>
          <p:cNvGrpSpPr/>
          <p:nvPr/>
        </p:nvGrpSpPr>
        <p:grpSpPr>
          <a:xfrm>
            <a:off x="270113" y="117426"/>
            <a:ext cx="5213658" cy="354216"/>
            <a:chOff x="551384" y="615477"/>
            <a:chExt cx="6524069" cy="412697"/>
          </a:xfrm>
        </p:grpSpPr>
        <p:cxnSp>
          <p:nvCxnSpPr>
            <p:cNvPr id="40" name="직선 연결선 39"/>
            <p:cNvCxnSpPr/>
            <p:nvPr/>
          </p:nvCxnSpPr>
          <p:spPr>
            <a:xfrm>
              <a:off x="551384" y="615477"/>
              <a:ext cx="0" cy="4065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/>
            <p:cNvSpPr txBox="1"/>
            <p:nvPr/>
          </p:nvSpPr>
          <p:spPr>
            <a:xfrm>
              <a:off x="587776" y="683925"/>
              <a:ext cx="6487677" cy="34424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작성 파일 업로드</a:t>
              </a:r>
              <a:endParaRPr lang="ko-KR" altLang="en-US" sz="2400" spc="-30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0070C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590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55178" y="693489"/>
            <a:ext cx="6272631" cy="6048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6491883" y="837506"/>
            <a:ext cx="5259811" cy="5688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6802" tIns="53401" rIns="106802" bIns="53401"/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ko-KR" sz="1400" b="1" dirty="0"/>
              <a:t>&lt;</a:t>
            </a:r>
            <a:r>
              <a:rPr lang="ko-KR" altLang="en-US" sz="1400" b="1" dirty="0"/>
              <a:t>자료 업로드 시 입력 화면</a:t>
            </a:r>
            <a:r>
              <a:rPr lang="en-US" altLang="ko-KR" sz="1400" b="1" dirty="0"/>
              <a:t>&gt;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en-US" altLang="ko-KR" sz="1400" b="1" dirty="0"/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ko-KR" sz="1400" b="1" dirty="0" smtClean="0"/>
              <a:t>1) </a:t>
            </a:r>
            <a:r>
              <a:rPr lang="ko-KR" altLang="en-US" sz="1400" b="1" dirty="0" smtClean="0"/>
              <a:t>업로드 방법 선택 </a:t>
            </a:r>
            <a:endParaRPr lang="en-US" altLang="ko-KR" sz="1400" b="1" dirty="0" smtClean="0"/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ko-KR" sz="1400" b="1" dirty="0"/>
              <a:t> </a:t>
            </a:r>
            <a:r>
              <a:rPr lang="en-US" altLang="ko-KR" sz="1400" b="1" dirty="0" smtClean="0"/>
              <a:t>- </a:t>
            </a:r>
            <a:r>
              <a:rPr lang="ko-KR" altLang="en-US" sz="1400" b="1" dirty="0" smtClean="0"/>
              <a:t>단일 파일 업로드 </a:t>
            </a:r>
            <a:r>
              <a:rPr lang="en-US" altLang="ko-KR" sz="1400" b="1" dirty="0" smtClean="0"/>
              <a:t>-&gt; </a:t>
            </a:r>
            <a:r>
              <a:rPr lang="ko-KR" altLang="en-US" sz="1400" b="1" dirty="0" smtClean="0"/>
              <a:t>내 컴퓨터에서 작성 파일 업로드 가능</a:t>
            </a:r>
            <a:endParaRPr lang="en-US" altLang="ko-KR" sz="1400" b="1" dirty="0" smtClean="0"/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ko-KR" sz="1400" b="1" dirty="0"/>
              <a:t> </a:t>
            </a:r>
            <a:r>
              <a:rPr lang="en-US" altLang="ko-KR" sz="1400" b="1" dirty="0" smtClean="0"/>
              <a:t>- </a:t>
            </a:r>
            <a:r>
              <a:rPr lang="ko-KR" altLang="en-US" sz="1400" b="1" dirty="0" smtClean="0"/>
              <a:t>잘라서 </a:t>
            </a:r>
            <a:r>
              <a:rPr lang="ko-KR" altLang="en-US" sz="1400" b="1" dirty="0" err="1" smtClean="0"/>
              <a:t>붙여넣기</a:t>
            </a:r>
            <a:r>
              <a:rPr lang="ko-KR" altLang="en-US" sz="1400" b="1" dirty="0" smtClean="0"/>
              <a:t> 업로드 </a:t>
            </a:r>
            <a:r>
              <a:rPr lang="en-US" altLang="ko-KR" sz="1400" b="1" dirty="0" smtClean="0"/>
              <a:t>-&gt; </a:t>
            </a:r>
            <a:r>
              <a:rPr lang="ko-KR" altLang="en-US" sz="1400" b="1" dirty="0" smtClean="0"/>
              <a:t>복사</a:t>
            </a:r>
            <a:r>
              <a:rPr lang="en-US" altLang="ko-KR" sz="1400" b="1" dirty="0" smtClean="0"/>
              <a:t> </a:t>
            </a:r>
            <a:r>
              <a:rPr lang="ko-KR" altLang="en-US" sz="1400" b="1" dirty="0" smtClean="0"/>
              <a:t>후 </a:t>
            </a:r>
            <a:r>
              <a:rPr lang="ko-KR" altLang="en-US" sz="1400" b="1" dirty="0" err="1" smtClean="0"/>
              <a:t>붙여넣기</a:t>
            </a:r>
            <a:r>
              <a:rPr lang="ko-KR" altLang="en-US" sz="1400" b="1" dirty="0" smtClean="0"/>
              <a:t> 가능 </a:t>
            </a:r>
            <a:r>
              <a:rPr lang="en-US" altLang="ko-KR" sz="1400" b="1" dirty="0" smtClean="0"/>
              <a:t>(Copy &amp; Paste)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en-US" altLang="ko-KR" sz="1400" b="1" dirty="0"/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ko-KR" sz="1400" b="1" dirty="0" smtClean="0"/>
              <a:t>2) </a:t>
            </a:r>
            <a:r>
              <a:rPr lang="ko-KR" altLang="en-US" sz="1400" b="1" dirty="0" smtClean="0"/>
              <a:t>제목 기입 </a:t>
            </a:r>
            <a:r>
              <a:rPr lang="en-US" altLang="ko-KR" sz="1400" b="1" dirty="0" smtClean="0">
                <a:solidFill>
                  <a:srgbClr val="C00000"/>
                </a:solidFill>
              </a:rPr>
              <a:t>(</a:t>
            </a:r>
            <a:r>
              <a:rPr lang="ko-KR" altLang="en-US" sz="1400" b="1" dirty="0" smtClean="0">
                <a:solidFill>
                  <a:srgbClr val="C00000"/>
                </a:solidFill>
              </a:rPr>
              <a:t>필수</a:t>
            </a:r>
            <a:r>
              <a:rPr lang="en-US" altLang="ko-KR" sz="1400" b="1" dirty="0" smtClean="0">
                <a:solidFill>
                  <a:srgbClr val="C00000"/>
                </a:solidFill>
              </a:rPr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en-US" altLang="ko-KR" sz="1400" b="1" dirty="0" smtClean="0">
              <a:solidFill>
                <a:srgbClr val="C0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ko-KR" sz="1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ko-KR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</a:t>
            </a:r>
            <a:r>
              <a:rPr lang="ko-KR" altLang="en-US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이름 수정이 필요할 경우 우측 상단의 사용자 정보 클릭 및 </a:t>
            </a:r>
            <a:endParaRPr lang="en-US" altLang="ko-KR" sz="1400" b="1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ko-KR" altLang="en-US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정보 수정 후 하단의 제출 버튼 클릭하여 수정 사항 저장</a:t>
            </a:r>
            <a:endParaRPr lang="en-US" altLang="ko-KR" sz="1400" b="1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en-US" altLang="ko-KR" sz="1400" b="1" dirty="0"/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ko-KR" sz="1400" b="1" dirty="0" smtClean="0"/>
              <a:t>3) “</a:t>
            </a:r>
            <a:r>
              <a:rPr lang="ko-KR" altLang="en-US" sz="1400" b="1" dirty="0"/>
              <a:t>이 컴퓨터에서 선택하기</a:t>
            </a:r>
            <a:r>
              <a:rPr lang="en-US" altLang="ko-KR" sz="1400" b="1" dirty="0"/>
              <a:t>”</a:t>
            </a:r>
            <a:r>
              <a:rPr lang="ko-KR" altLang="en-US" sz="1400" b="1" dirty="0"/>
              <a:t> </a:t>
            </a:r>
            <a:r>
              <a:rPr lang="ko-KR" altLang="en-US" sz="1400" b="1" dirty="0" smtClean="0"/>
              <a:t>버튼</a:t>
            </a:r>
            <a:r>
              <a:rPr lang="en-US" altLang="ko-KR" sz="1400" b="1" dirty="0" smtClean="0"/>
              <a:t> </a:t>
            </a:r>
            <a:r>
              <a:rPr lang="ko-KR" altLang="en-US" sz="1400" b="1" dirty="0"/>
              <a:t>클릭 </a:t>
            </a:r>
            <a:r>
              <a:rPr lang="ko-KR" altLang="en-US" sz="1400" b="1" dirty="0" smtClean="0"/>
              <a:t>후 검사할 파일 선택</a:t>
            </a:r>
            <a:endParaRPr lang="en-US" altLang="ko-KR" sz="1400" b="1" dirty="0"/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ko-KR" sz="1400" b="1" dirty="0"/>
              <a:t> </a:t>
            </a:r>
            <a:endParaRPr lang="en-US" altLang="ko-KR" sz="1400" b="1" dirty="0" smtClean="0"/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ko-KR" sz="1400" b="1" dirty="0" smtClean="0"/>
              <a:t>4) </a:t>
            </a:r>
            <a:r>
              <a:rPr lang="ko-KR" altLang="en-US" sz="1400" b="1" dirty="0" smtClean="0"/>
              <a:t>하단의 </a:t>
            </a:r>
            <a:r>
              <a:rPr lang="en-US" altLang="ko-KR" sz="1400" b="1" dirty="0" smtClean="0"/>
              <a:t>“</a:t>
            </a:r>
            <a:r>
              <a:rPr lang="ko-KR" altLang="en-US" sz="1400" b="1" dirty="0" smtClean="0"/>
              <a:t>업로드</a:t>
            </a:r>
            <a:r>
              <a:rPr lang="en-US" altLang="ko-KR" sz="1400" b="1" dirty="0"/>
              <a:t>" </a:t>
            </a:r>
            <a:r>
              <a:rPr lang="ko-KR" altLang="en-US" sz="1400" b="1" dirty="0"/>
              <a:t>버튼 클릭한다</a:t>
            </a:r>
            <a:r>
              <a:rPr lang="en-US" altLang="ko-KR" sz="1400" b="1" dirty="0"/>
              <a:t>.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en-US" altLang="ko-KR" sz="1400" b="1" dirty="0"/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en-US" altLang="ko-KR" sz="1400" b="1" dirty="0" smtClean="0"/>
              <a:t>5) </a:t>
            </a:r>
            <a:r>
              <a:rPr lang="ko-KR" altLang="en-US" sz="1400" b="1" dirty="0" smtClean="0"/>
              <a:t>단일 </a:t>
            </a:r>
            <a:r>
              <a:rPr lang="ko-KR" altLang="en-US" sz="1400" b="1" dirty="0"/>
              <a:t>파일 업로드의 요건</a:t>
            </a:r>
            <a:r>
              <a:rPr lang="en-US" altLang="ko-KR" sz="1400" b="1" dirty="0"/>
              <a:t> : 40MB, 400 </a:t>
            </a:r>
            <a:r>
              <a:rPr lang="ko-KR" altLang="en-US" sz="1400" b="1" dirty="0"/>
              <a:t>페이지 </a:t>
            </a:r>
            <a:r>
              <a:rPr lang="ko-KR" altLang="en-US" sz="1400" b="1" dirty="0" smtClean="0"/>
              <a:t>미만</a:t>
            </a:r>
            <a:endParaRPr lang="en-US" altLang="ko-KR" sz="1400" b="1" dirty="0" smtClean="0"/>
          </a:p>
          <a:p>
            <a:pPr eaLnBrk="1" hangingPunct="1">
              <a:spcBef>
                <a:spcPct val="0"/>
              </a:spcBef>
              <a:buNone/>
              <a:defRPr/>
            </a:pPr>
            <a:endParaRPr lang="en-US" altLang="ko-KR" sz="1400" b="1" dirty="0" smtClean="0"/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en-US" altLang="ko-KR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*</a:t>
            </a:r>
            <a:r>
              <a:rPr lang="ko-KR" altLang="en-US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파일 자료가 용량이 클 경우 본</a:t>
            </a:r>
            <a:r>
              <a:rPr lang="en-US" altLang="ko-KR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ko-KR" altLang="en-US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매뉴얼의 </a:t>
            </a:r>
            <a:r>
              <a:rPr lang="en-US" altLang="ko-KR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Q&amp;A </a:t>
            </a:r>
            <a:r>
              <a:rPr lang="ko-KR" altLang="en-US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참고 후 </a:t>
            </a:r>
            <a:endParaRPr lang="en-US" altLang="ko-KR" sz="1400" b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ko-KR" altLang="en-US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용량이 축소된 파일 업로드</a:t>
            </a:r>
            <a:endParaRPr lang="en-US" altLang="ko-KR" sz="1400" b="1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endParaRPr lang="en-US" altLang="ko-KR" sz="1400" b="1" dirty="0" smtClean="0"/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en-US" altLang="ko-KR" sz="1400" b="1" dirty="0" smtClean="0"/>
              <a:t>6) </a:t>
            </a:r>
            <a:r>
              <a:rPr lang="ko-KR" altLang="en-US" sz="1400" b="1" dirty="0" smtClean="0"/>
              <a:t>허용 </a:t>
            </a:r>
            <a:r>
              <a:rPr lang="ko-KR" altLang="en-US" sz="1400" b="1" dirty="0"/>
              <a:t>파일 유형</a:t>
            </a:r>
            <a:endParaRPr lang="en-US" altLang="ko-KR" sz="1400" b="1" dirty="0"/>
          </a:p>
          <a:p>
            <a:pPr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en-US" altLang="ko-KR" sz="1400" b="1" dirty="0"/>
              <a:t>Microsoft Word, PowerPoint, WordPerfect, PostScript, TEXT PDF, HTML, RTF, </a:t>
            </a:r>
            <a:r>
              <a:rPr lang="en-US" altLang="ko-KR" sz="1400" b="1" dirty="0" err="1"/>
              <a:t>OpenOffice</a:t>
            </a:r>
            <a:r>
              <a:rPr lang="en-US" altLang="ko-KR" sz="1400" b="1" dirty="0"/>
              <a:t> (ODT), </a:t>
            </a:r>
            <a:r>
              <a:rPr lang="ko-KR" altLang="en-US" sz="1400" b="1" dirty="0"/>
              <a:t>한글 </a:t>
            </a:r>
            <a:r>
              <a:rPr lang="en-US" altLang="ko-KR" sz="1400" b="1" dirty="0"/>
              <a:t>(HWP), Google Docs, </a:t>
            </a:r>
            <a:r>
              <a:rPr lang="ko-KR" altLang="en-US" sz="1400" b="1" dirty="0"/>
              <a:t>일반 </a:t>
            </a:r>
            <a:r>
              <a:rPr lang="ko-KR" altLang="en-US" sz="1400" b="1" dirty="0" smtClean="0"/>
              <a:t>텍스트</a:t>
            </a:r>
            <a:endParaRPr lang="en-US" altLang="ko-KR" sz="1400" b="1" dirty="0" smtClean="0"/>
          </a:p>
          <a:p>
            <a:pPr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en-US" altLang="ko-KR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</a:t>
            </a:r>
            <a:r>
              <a:rPr lang="ko-KR" altLang="en-US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</a:t>
            </a:r>
            <a:r>
              <a:rPr lang="en-US" altLang="ko-KR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Image </a:t>
            </a:r>
            <a:r>
              <a:rPr lang="en-US" altLang="ko-KR" sz="1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PDF </a:t>
            </a:r>
            <a:r>
              <a:rPr lang="ko-KR" altLang="en-US" sz="1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는 검사 불가 </a:t>
            </a:r>
            <a:r>
              <a:rPr lang="en-US" altLang="ko-KR" sz="1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(ex. </a:t>
            </a:r>
            <a:r>
              <a:rPr lang="ko-KR" altLang="en-US" sz="1400" b="1" u="sng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스캔본</a:t>
            </a:r>
            <a:r>
              <a:rPr lang="en-US" altLang="ko-KR" sz="1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ko-KR" altLang="en-US" sz="1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워터마크</a:t>
            </a:r>
            <a:r>
              <a:rPr lang="en-US" altLang="ko-KR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en-US" altLang="ko-KR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* </a:t>
            </a:r>
            <a:r>
              <a:rPr lang="ko-KR" altLang="en-US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한글</a:t>
            </a:r>
            <a:r>
              <a:rPr lang="en-US" altLang="ko-KR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(HWP)</a:t>
            </a:r>
            <a:r>
              <a:rPr lang="ko-KR" altLang="en-US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로 업로드 시 간혹 오류가 발생할 수 있으므로</a:t>
            </a:r>
            <a:r>
              <a:rPr lang="en-US" altLang="ko-KR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이 경우 </a:t>
            </a:r>
            <a:r>
              <a:rPr lang="en-US" altLang="ko-KR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PDF</a:t>
            </a:r>
            <a:r>
              <a:rPr lang="ko-KR" altLang="en-US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로 변환하여 업로드</a:t>
            </a:r>
            <a:endParaRPr lang="ko-KR" altLang="en-US" sz="1400" b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26" name="직선 화살표 연결선 25"/>
          <p:cNvCxnSpPr/>
          <p:nvPr/>
        </p:nvCxnSpPr>
        <p:spPr bwMode="auto">
          <a:xfrm flipV="1">
            <a:off x="2315419" y="1191571"/>
            <a:ext cx="644620" cy="1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2963492" y="1018273"/>
            <a:ext cx="1224135" cy="323289"/>
          </a:xfrm>
          <a:prstGeom prst="rect">
            <a:avLst/>
          </a:prstGeom>
          <a:noFill/>
          <a:ln>
            <a:noFill/>
          </a:ln>
        </p:spPr>
        <p:txBody>
          <a:bodyPr wrap="square" lIns="106802" tIns="53401" rIns="106802" bIns="53401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>
              <a:buNone/>
            </a:pPr>
            <a:r>
              <a:rPr lang="ko-KR" altLang="en-US" sz="1400" b="1" dirty="0" smtClean="0">
                <a:solidFill>
                  <a:srgbClr val="FF0000"/>
                </a:solidFill>
              </a:rPr>
              <a:t>클릭 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(Click)</a:t>
            </a:r>
            <a:endParaRPr lang="en-US" altLang="ko-KR" sz="1400" b="1" dirty="0">
              <a:solidFill>
                <a:srgbClr val="FF0000"/>
              </a:solidFill>
            </a:endParaRPr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2905916" y="1701602"/>
            <a:ext cx="3009901" cy="187220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106802" tIns="53401" rIns="106802" bIns="53401"/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r>
              <a:rPr lang="en-US" altLang="ko-KR" sz="1400" b="1" dirty="0">
                <a:solidFill>
                  <a:srgbClr val="C00000"/>
                </a:solidFill>
              </a:rPr>
              <a:t>E</a:t>
            </a:r>
            <a:r>
              <a:rPr lang="en-US" altLang="ko-KR" sz="1400" b="1" dirty="0" smtClean="0">
                <a:solidFill>
                  <a:srgbClr val="C00000"/>
                </a:solidFill>
              </a:rPr>
              <a:t>x)</a:t>
            </a:r>
            <a:br>
              <a:rPr lang="en-US" altLang="ko-KR" sz="1400" b="1" dirty="0" smtClean="0">
                <a:solidFill>
                  <a:srgbClr val="C00000"/>
                </a:solidFill>
              </a:rPr>
            </a:br>
            <a:endParaRPr lang="en-US" altLang="ko-KR" sz="1400" b="1" dirty="0">
              <a:solidFill>
                <a:srgbClr val="C00000"/>
              </a:solidFill>
            </a:endParaRPr>
          </a:p>
          <a:p>
            <a:pPr>
              <a:spcBef>
                <a:spcPct val="0"/>
              </a:spcBef>
              <a:buNone/>
              <a:defRPr/>
            </a:pPr>
            <a:r>
              <a:rPr lang="ko-KR" altLang="en-US" sz="1400" b="1" dirty="0" smtClean="0">
                <a:solidFill>
                  <a:srgbClr val="C00000"/>
                </a:solidFill>
              </a:rPr>
              <a:t>이름 </a:t>
            </a:r>
            <a:r>
              <a:rPr lang="en-US" altLang="ko-KR" sz="1400" b="1" dirty="0">
                <a:solidFill>
                  <a:srgbClr val="C00000"/>
                </a:solidFill>
              </a:rPr>
              <a:t>: </a:t>
            </a:r>
            <a:r>
              <a:rPr lang="ko-KR" altLang="en-US" sz="1400" b="1" dirty="0">
                <a:solidFill>
                  <a:srgbClr val="C00000"/>
                </a:solidFill>
              </a:rPr>
              <a:t>길동</a:t>
            </a:r>
            <a:endParaRPr lang="en-US" altLang="ko-KR" sz="1400" b="1" dirty="0">
              <a:solidFill>
                <a:srgbClr val="C00000"/>
              </a:solidFill>
            </a:endParaRPr>
          </a:p>
          <a:p>
            <a:pPr>
              <a:spcBef>
                <a:spcPct val="0"/>
              </a:spcBef>
              <a:buNone/>
              <a:defRPr/>
            </a:pPr>
            <a:endParaRPr lang="en-US" altLang="ko-KR" sz="1400" b="1" dirty="0">
              <a:solidFill>
                <a:srgbClr val="C00000"/>
              </a:solidFill>
            </a:endParaRPr>
          </a:p>
          <a:p>
            <a:pPr>
              <a:spcBef>
                <a:spcPct val="0"/>
              </a:spcBef>
              <a:buNone/>
              <a:defRPr/>
            </a:pPr>
            <a:r>
              <a:rPr lang="ko-KR" altLang="en-US" sz="1400" b="1" dirty="0" smtClean="0">
                <a:solidFill>
                  <a:srgbClr val="C00000"/>
                </a:solidFill>
              </a:rPr>
              <a:t>성 </a:t>
            </a:r>
            <a:r>
              <a:rPr lang="en-US" altLang="ko-KR" sz="1400" b="1" dirty="0" smtClean="0">
                <a:solidFill>
                  <a:srgbClr val="C00000"/>
                </a:solidFill>
              </a:rPr>
              <a:t>: </a:t>
            </a:r>
            <a:r>
              <a:rPr lang="ko-KR" altLang="en-US" sz="1400" b="1" dirty="0" smtClean="0">
                <a:solidFill>
                  <a:srgbClr val="C00000"/>
                </a:solidFill>
              </a:rPr>
              <a:t>홍</a:t>
            </a:r>
            <a:endParaRPr lang="en-US" altLang="ko-KR" sz="1400" b="1" dirty="0" smtClean="0">
              <a:solidFill>
                <a:srgbClr val="C00000"/>
              </a:solidFill>
            </a:endParaRPr>
          </a:p>
          <a:p>
            <a:pPr>
              <a:spcBef>
                <a:spcPct val="0"/>
              </a:spcBef>
              <a:buNone/>
              <a:defRPr/>
            </a:pPr>
            <a:endParaRPr lang="en-US" altLang="ko-KR" sz="1400" b="1" dirty="0">
              <a:solidFill>
                <a:srgbClr val="C00000"/>
              </a:solidFill>
            </a:endParaRPr>
          </a:p>
          <a:p>
            <a:pPr>
              <a:spcBef>
                <a:spcPct val="0"/>
              </a:spcBef>
              <a:buNone/>
              <a:defRPr/>
            </a:pPr>
            <a:r>
              <a:rPr lang="ko-KR" altLang="en-US" sz="1400" b="1" dirty="0" smtClean="0">
                <a:solidFill>
                  <a:srgbClr val="C00000"/>
                </a:solidFill>
              </a:rPr>
              <a:t>제목 </a:t>
            </a:r>
            <a:r>
              <a:rPr lang="en-US" altLang="ko-KR" sz="1400" b="1" dirty="0" smtClean="0">
                <a:solidFill>
                  <a:srgbClr val="C00000"/>
                </a:solidFill>
              </a:rPr>
              <a:t>:</a:t>
            </a:r>
            <a:r>
              <a:rPr lang="ko-KR" altLang="en-US" sz="1400" b="1" dirty="0">
                <a:solidFill>
                  <a:srgbClr val="C00000"/>
                </a:solidFill>
              </a:rPr>
              <a:t> </a:t>
            </a:r>
            <a:r>
              <a:rPr lang="en-US" altLang="ko-KR" sz="1400" b="1" dirty="0" smtClean="0">
                <a:solidFill>
                  <a:srgbClr val="C00000"/>
                </a:solidFill>
              </a:rPr>
              <a:t>OOO</a:t>
            </a:r>
            <a:r>
              <a:rPr lang="ko-KR" altLang="en-US" sz="1400" b="1" dirty="0" smtClean="0">
                <a:solidFill>
                  <a:srgbClr val="C00000"/>
                </a:solidFill>
              </a:rPr>
              <a:t>에 대한 연구</a:t>
            </a:r>
            <a:endParaRPr lang="en-US" altLang="ko-KR" sz="1400" b="1" dirty="0">
              <a:solidFill>
                <a:srgbClr val="C00000"/>
              </a:solidFill>
            </a:endParaRPr>
          </a:p>
        </p:txBody>
      </p:sp>
      <p:cxnSp>
        <p:nvCxnSpPr>
          <p:cNvPr id="32" name="직선 화살표 연결선 31"/>
          <p:cNvCxnSpPr/>
          <p:nvPr/>
        </p:nvCxnSpPr>
        <p:spPr bwMode="auto">
          <a:xfrm flipV="1">
            <a:off x="2246863" y="4653930"/>
            <a:ext cx="644620" cy="1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Box 6"/>
          <p:cNvSpPr txBox="1">
            <a:spLocks noChangeArrowheads="1"/>
          </p:cNvSpPr>
          <p:nvPr/>
        </p:nvSpPr>
        <p:spPr bwMode="auto">
          <a:xfrm>
            <a:off x="2891484" y="4515888"/>
            <a:ext cx="1224135" cy="323289"/>
          </a:xfrm>
          <a:prstGeom prst="rect">
            <a:avLst/>
          </a:prstGeom>
          <a:noFill/>
          <a:ln>
            <a:noFill/>
          </a:ln>
        </p:spPr>
        <p:txBody>
          <a:bodyPr wrap="square" lIns="106802" tIns="53401" rIns="106802" bIns="53401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>
              <a:buNone/>
            </a:pPr>
            <a:r>
              <a:rPr lang="ko-KR" altLang="en-US" sz="1400" b="1" dirty="0" smtClean="0">
                <a:solidFill>
                  <a:srgbClr val="FF0000"/>
                </a:solidFill>
              </a:rPr>
              <a:t>클릭 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(Click)</a:t>
            </a:r>
            <a:endParaRPr lang="en-US" altLang="ko-KR" sz="1400" b="1" dirty="0">
              <a:solidFill>
                <a:srgbClr val="FF0000"/>
              </a:solidFill>
            </a:endParaRPr>
          </a:p>
        </p:txBody>
      </p:sp>
      <p:sp>
        <p:nvSpPr>
          <p:cNvPr id="34" name="직사각형 33"/>
          <p:cNvSpPr/>
          <p:nvPr/>
        </p:nvSpPr>
        <p:spPr bwMode="auto">
          <a:xfrm>
            <a:off x="299195" y="6022082"/>
            <a:ext cx="720080" cy="457266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cxnSp>
        <p:nvCxnSpPr>
          <p:cNvPr id="35" name="직선 화살표 연결선 34"/>
          <p:cNvCxnSpPr/>
          <p:nvPr/>
        </p:nvCxnSpPr>
        <p:spPr bwMode="auto">
          <a:xfrm flipV="1">
            <a:off x="1019275" y="6263323"/>
            <a:ext cx="644620" cy="1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 Box 6"/>
          <p:cNvSpPr txBox="1">
            <a:spLocks noChangeArrowheads="1"/>
          </p:cNvSpPr>
          <p:nvPr/>
        </p:nvSpPr>
        <p:spPr bwMode="auto">
          <a:xfrm>
            <a:off x="1663896" y="6125282"/>
            <a:ext cx="1224135" cy="323289"/>
          </a:xfrm>
          <a:prstGeom prst="rect">
            <a:avLst/>
          </a:prstGeom>
          <a:noFill/>
          <a:ln>
            <a:noFill/>
          </a:ln>
        </p:spPr>
        <p:txBody>
          <a:bodyPr wrap="square" lIns="106802" tIns="53401" rIns="106802" bIns="53401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>
              <a:buNone/>
            </a:pPr>
            <a:r>
              <a:rPr lang="ko-KR" altLang="en-US" sz="1400" b="1" dirty="0" smtClean="0">
                <a:solidFill>
                  <a:srgbClr val="FF0000"/>
                </a:solidFill>
              </a:rPr>
              <a:t>클릭 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(Click)</a:t>
            </a:r>
            <a:endParaRPr lang="en-US" altLang="ko-KR" sz="1400" b="1" dirty="0">
              <a:solidFill>
                <a:srgbClr val="FF0000"/>
              </a:solidFill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691788" y="870523"/>
            <a:ext cx="1656184" cy="108012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374655" y="4437906"/>
            <a:ext cx="1872208" cy="4320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자유형 26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grpSp>
        <p:nvGrpSpPr>
          <p:cNvPr id="29" name="그룹 28"/>
          <p:cNvGrpSpPr/>
          <p:nvPr/>
        </p:nvGrpSpPr>
        <p:grpSpPr>
          <a:xfrm>
            <a:off x="270113" y="117426"/>
            <a:ext cx="5213658" cy="354216"/>
            <a:chOff x="551384" y="615477"/>
            <a:chExt cx="6524069" cy="412697"/>
          </a:xfrm>
        </p:grpSpPr>
        <p:cxnSp>
          <p:nvCxnSpPr>
            <p:cNvPr id="31" name="직선 연결선 30"/>
            <p:cNvCxnSpPr/>
            <p:nvPr/>
          </p:nvCxnSpPr>
          <p:spPr>
            <a:xfrm>
              <a:off x="551384" y="615477"/>
              <a:ext cx="0" cy="4065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/>
            <p:cNvSpPr txBox="1"/>
            <p:nvPr/>
          </p:nvSpPr>
          <p:spPr>
            <a:xfrm>
              <a:off x="587776" y="683925"/>
              <a:ext cx="6487677" cy="34424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작성 파일 업로드</a:t>
              </a:r>
              <a:endParaRPr lang="ko-KR" altLang="en-US" sz="2400" spc="-30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0070C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pPr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4657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3171" y="662940"/>
            <a:ext cx="5508160" cy="3002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915817" y="662940"/>
            <a:ext cx="5524500" cy="3002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46050" y="3763935"/>
            <a:ext cx="5625753" cy="297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직사각형 30"/>
          <p:cNvSpPr/>
          <p:nvPr/>
        </p:nvSpPr>
        <p:spPr>
          <a:xfrm>
            <a:off x="6203851" y="4493652"/>
            <a:ext cx="4536504" cy="160043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ko-KR" sz="1400" b="1" dirty="0" smtClean="0"/>
              <a:t>1) </a:t>
            </a:r>
            <a:r>
              <a:rPr lang="ko-KR" altLang="en-US" sz="1400" b="1" dirty="0" smtClean="0"/>
              <a:t>작성 파일 업로드 진행 화면</a:t>
            </a:r>
            <a:endParaRPr lang="en-US" altLang="ko-KR" sz="1400" b="1" dirty="0" smtClean="0"/>
          </a:p>
          <a:p>
            <a:pPr marL="342900" indent="-342900">
              <a:spcBef>
                <a:spcPct val="0"/>
              </a:spcBef>
              <a:buAutoNum type="arabicParenR"/>
            </a:pPr>
            <a:endParaRPr lang="en-US" altLang="ko-KR" sz="1400" b="1" dirty="0"/>
          </a:p>
          <a:p>
            <a:pPr>
              <a:spcBef>
                <a:spcPct val="0"/>
              </a:spcBef>
            </a:pPr>
            <a:r>
              <a:rPr lang="en-US" altLang="ko-KR" sz="1400" b="1" dirty="0" smtClean="0"/>
              <a:t>2) </a:t>
            </a:r>
            <a:r>
              <a:rPr lang="ko-KR" altLang="en-US" sz="1400" b="1" dirty="0" err="1" smtClean="0"/>
              <a:t>미리보기</a:t>
            </a:r>
            <a:r>
              <a:rPr lang="en-US" altLang="ko-KR" sz="1400" b="1" dirty="0"/>
              <a:t>(Preview</a:t>
            </a:r>
            <a:r>
              <a:rPr lang="en-US" altLang="ko-KR" sz="1400" b="1" dirty="0" smtClean="0"/>
              <a:t>)</a:t>
            </a:r>
            <a:r>
              <a:rPr lang="ko-KR" altLang="en-US" sz="1400" b="1" dirty="0"/>
              <a:t> </a:t>
            </a:r>
            <a:r>
              <a:rPr lang="ko-KR" altLang="en-US" sz="1400" b="1" dirty="0" smtClean="0"/>
              <a:t>를 통해 업로드 된 파일 확인 </a:t>
            </a:r>
            <a:endParaRPr lang="en-US" altLang="ko-KR" sz="1400" b="1" dirty="0" smtClean="0"/>
          </a:p>
          <a:p>
            <a:pPr>
              <a:spcBef>
                <a:spcPct val="0"/>
              </a:spcBef>
            </a:pPr>
            <a:endParaRPr lang="en-US" altLang="ko-KR" sz="1400" b="1" dirty="0"/>
          </a:p>
          <a:p>
            <a:pPr>
              <a:spcBef>
                <a:spcPct val="0"/>
              </a:spcBef>
            </a:pPr>
            <a:r>
              <a:rPr lang="en-US" altLang="ko-KR" sz="1400" b="1" dirty="0" smtClean="0"/>
              <a:t>3) ‘</a:t>
            </a:r>
            <a:r>
              <a:rPr lang="ko-KR" altLang="en-US" sz="1400" b="1" dirty="0" smtClean="0"/>
              <a:t>과제 수신함으로 돌아가기</a:t>
            </a:r>
            <a:r>
              <a:rPr lang="en-US" altLang="ko-KR" sz="1400" b="1" dirty="0" smtClean="0"/>
              <a:t>’ </a:t>
            </a:r>
            <a:r>
              <a:rPr lang="ko-KR" altLang="en-US" sz="1400" b="1" dirty="0"/>
              <a:t> </a:t>
            </a:r>
            <a:r>
              <a:rPr lang="ko-KR" altLang="en-US" sz="1400" b="1" dirty="0" smtClean="0"/>
              <a:t>클릭</a:t>
            </a:r>
            <a:endParaRPr lang="ko-KR" altLang="en-US" sz="1400" b="1" dirty="0"/>
          </a:p>
          <a:p>
            <a:pPr>
              <a:buNone/>
            </a:pPr>
            <a:endParaRPr lang="en-US" altLang="ko-KR" sz="1400" b="1" dirty="0"/>
          </a:p>
          <a:p>
            <a:pPr>
              <a:buNone/>
            </a:pPr>
            <a:endParaRPr lang="en-US" altLang="ko-KR" sz="1400" b="1" dirty="0" smtClean="0"/>
          </a:p>
        </p:txBody>
      </p:sp>
      <p:sp>
        <p:nvSpPr>
          <p:cNvPr id="32" name="직사각형 31"/>
          <p:cNvSpPr/>
          <p:nvPr/>
        </p:nvSpPr>
        <p:spPr bwMode="auto">
          <a:xfrm>
            <a:off x="83171" y="3285778"/>
            <a:ext cx="662867" cy="426729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cxnSp>
        <p:nvCxnSpPr>
          <p:cNvPr id="34" name="직선 화살표 연결선 33"/>
          <p:cNvCxnSpPr/>
          <p:nvPr/>
        </p:nvCxnSpPr>
        <p:spPr bwMode="auto">
          <a:xfrm flipV="1">
            <a:off x="746038" y="3444401"/>
            <a:ext cx="644620" cy="1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Box 6"/>
          <p:cNvSpPr txBox="1">
            <a:spLocks noChangeArrowheads="1"/>
          </p:cNvSpPr>
          <p:nvPr/>
        </p:nvSpPr>
        <p:spPr bwMode="auto">
          <a:xfrm>
            <a:off x="1390659" y="3306360"/>
            <a:ext cx="1224135" cy="354066"/>
          </a:xfrm>
          <a:prstGeom prst="rect">
            <a:avLst/>
          </a:prstGeom>
          <a:noFill/>
          <a:ln>
            <a:noFill/>
          </a:ln>
        </p:spPr>
        <p:txBody>
          <a:bodyPr wrap="square" lIns="106802" tIns="53401" rIns="106802" bIns="53401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>
              <a:buNone/>
            </a:pPr>
            <a:r>
              <a:rPr lang="ko-KR" altLang="en-US" sz="1600" b="1" dirty="0" smtClean="0">
                <a:solidFill>
                  <a:srgbClr val="FF0000"/>
                </a:solidFill>
              </a:rPr>
              <a:t>클릭 </a:t>
            </a:r>
            <a:r>
              <a:rPr lang="en-US" altLang="ko-KR" sz="1600" b="1" dirty="0" smtClean="0">
                <a:solidFill>
                  <a:srgbClr val="FF0000"/>
                </a:solidFill>
              </a:rPr>
              <a:t>(Click)</a:t>
            </a:r>
            <a:endParaRPr lang="en-US" altLang="ko-KR" sz="1600" b="1" dirty="0">
              <a:solidFill>
                <a:srgbClr val="FF0000"/>
              </a:solidFill>
            </a:endParaRPr>
          </a:p>
        </p:txBody>
      </p:sp>
      <p:sp>
        <p:nvSpPr>
          <p:cNvPr id="36" name="직사각형 35"/>
          <p:cNvSpPr/>
          <p:nvPr/>
        </p:nvSpPr>
        <p:spPr bwMode="auto">
          <a:xfrm>
            <a:off x="5843811" y="3285778"/>
            <a:ext cx="662867" cy="426729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cxnSp>
        <p:nvCxnSpPr>
          <p:cNvPr id="37" name="직선 화살표 연결선 36"/>
          <p:cNvCxnSpPr/>
          <p:nvPr/>
        </p:nvCxnSpPr>
        <p:spPr bwMode="auto">
          <a:xfrm flipV="1">
            <a:off x="6506678" y="3444401"/>
            <a:ext cx="644620" cy="1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 Box 6"/>
          <p:cNvSpPr txBox="1">
            <a:spLocks noChangeArrowheads="1"/>
          </p:cNvSpPr>
          <p:nvPr/>
        </p:nvSpPr>
        <p:spPr bwMode="auto">
          <a:xfrm>
            <a:off x="7151299" y="3306360"/>
            <a:ext cx="1224135" cy="354066"/>
          </a:xfrm>
          <a:prstGeom prst="rect">
            <a:avLst/>
          </a:prstGeom>
          <a:noFill/>
          <a:ln>
            <a:noFill/>
          </a:ln>
        </p:spPr>
        <p:txBody>
          <a:bodyPr wrap="square" lIns="106802" tIns="53401" rIns="106802" bIns="53401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>
              <a:buNone/>
            </a:pPr>
            <a:r>
              <a:rPr lang="ko-KR" altLang="en-US" sz="1600" b="1" dirty="0" smtClean="0">
                <a:solidFill>
                  <a:srgbClr val="FF0000"/>
                </a:solidFill>
              </a:rPr>
              <a:t>클릭 </a:t>
            </a:r>
            <a:r>
              <a:rPr lang="en-US" altLang="ko-KR" sz="1600" b="1" dirty="0" smtClean="0">
                <a:solidFill>
                  <a:srgbClr val="FF0000"/>
                </a:solidFill>
              </a:rPr>
              <a:t>(Click)</a:t>
            </a:r>
            <a:endParaRPr lang="en-US" altLang="ko-KR" sz="1600" b="1" dirty="0">
              <a:solidFill>
                <a:srgbClr val="FF0000"/>
              </a:solidFill>
            </a:endParaRPr>
          </a:p>
        </p:txBody>
      </p:sp>
      <p:sp>
        <p:nvSpPr>
          <p:cNvPr id="39" name="직사각형 38"/>
          <p:cNvSpPr/>
          <p:nvPr/>
        </p:nvSpPr>
        <p:spPr bwMode="auto">
          <a:xfrm>
            <a:off x="158631" y="6382122"/>
            <a:ext cx="1292692" cy="426729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cxnSp>
        <p:nvCxnSpPr>
          <p:cNvPr id="40" name="직선 화살표 연결선 39"/>
          <p:cNvCxnSpPr/>
          <p:nvPr/>
        </p:nvCxnSpPr>
        <p:spPr bwMode="auto">
          <a:xfrm flipV="1">
            <a:off x="1454775" y="6598145"/>
            <a:ext cx="644620" cy="1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 Box 6"/>
          <p:cNvSpPr txBox="1">
            <a:spLocks noChangeArrowheads="1"/>
          </p:cNvSpPr>
          <p:nvPr/>
        </p:nvSpPr>
        <p:spPr bwMode="auto">
          <a:xfrm>
            <a:off x="2095944" y="6460104"/>
            <a:ext cx="1224135" cy="354066"/>
          </a:xfrm>
          <a:prstGeom prst="rect">
            <a:avLst/>
          </a:prstGeom>
          <a:noFill/>
          <a:ln>
            <a:noFill/>
          </a:ln>
        </p:spPr>
        <p:txBody>
          <a:bodyPr wrap="square" lIns="106802" tIns="53401" rIns="106802" bIns="53401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>
              <a:buNone/>
            </a:pPr>
            <a:r>
              <a:rPr lang="ko-KR" altLang="en-US" sz="1600" b="1" dirty="0" smtClean="0">
                <a:solidFill>
                  <a:srgbClr val="FF0000"/>
                </a:solidFill>
              </a:rPr>
              <a:t>클릭 </a:t>
            </a:r>
            <a:r>
              <a:rPr lang="en-US" altLang="ko-KR" sz="1600" b="1" dirty="0" smtClean="0">
                <a:solidFill>
                  <a:srgbClr val="FF0000"/>
                </a:solidFill>
              </a:rPr>
              <a:t>(Click)</a:t>
            </a:r>
            <a:endParaRPr lang="en-US" altLang="ko-KR" sz="1600" b="1" dirty="0">
              <a:solidFill>
                <a:srgbClr val="FF0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7187" y="1250580"/>
            <a:ext cx="2189322" cy="1387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59835" y="1119371"/>
            <a:ext cx="2160240" cy="2022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7506" y="4352511"/>
            <a:ext cx="1871889" cy="199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직사각형 4"/>
          <p:cNvSpPr>
            <a:spLocks noChangeArrowheads="1"/>
          </p:cNvSpPr>
          <p:nvPr/>
        </p:nvSpPr>
        <p:spPr bwMode="auto">
          <a:xfrm>
            <a:off x="11163" y="693490"/>
            <a:ext cx="42530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latinLnBrk="0">
              <a:spcBef>
                <a:spcPct val="0"/>
              </a:spcBef>
              <a:buFontTx/>
              <a:buNone/>
            </a:pPr>
            <a:r>
              <a:rPr lang="ko-KR" altLang="en-US" sz="1600" b="1" dirty="0">
                <a:solidFill>
                  <a:srgbClr val="FF0000"/>
                </a:solidFill>
              </a:rPr>
              <a:t>①</a:t>
            </a:r>
          </a:p>
        </p:txBody>
      </p:sp>
      <p:sp>
        <p:nvSpPr>
          <p:cNvPr id="24" name="직사각형 26"/>
          <p:cNvSpPr>
            <a:spLocks noChangeArrowheads="1"/>
          </p:cNvSpPr>
          <p:nvPr/>
        </p:nvSpPr>
        <p:spPr bwMode="auto">
          <a:xfrm>
            <a:off x="5778543" y="693490"/>
            <a:ext cx="42530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o-KR" altLang="en-US" sz="1600" b="1">
                <a:solidFill>
                  <a:srgbClr val="FF0000"/>
                </a:solidFill>
              </a:rPr>
              <a:t>②</a:t>
            </a:r>
            <a:endParaRPr lang="ko-KR" altLang="en-US" sz="1600">
              <a:solidFill>
                <a:srgbClr val="FF0000"/>
              </a:solidFill>
            </a:endParaRPr>
          </a:p>
        </p:txBody>
      </p:sp>
      <p:sp>
        <p:nvSpPr>
          <p:cNvPr id="25" name="직사각형 2"/>
          <p:cNvSpPr>
            <a:spLocks noChangeArrowheads="1"/>
          </p:cNvSpPr>
          <p:nvPr/>
        </p:nvSpPr>
        <p:spPr bwMode="auto">
          <a:xfrm>
            <a:off x="17903" y="3861842"/>
            <a:ext cx="42530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latinLnBrk="0">
              <a:spcBef>
                <a:spcPct val="0"/>
              </a:spcBef>
              <a:buFontTx/>
              <a:buNone/>
            </a:pPr>
            <a:r>
              <a:rPr lang="ko-KR" altLang="en-US" sz="1600" b="1" dirty="0">
                <a:solidFill>
                  <a:srgbClr val="FF0000"/>
                </a:solidFill>
              </a:rPr>
              <a:t>③</a:t>
            </a:r>
            <a:endParaRPr lang="ko-KR" altLang="en-US" sz="1600" dirty="0"/>
          </a:p>
        </p:txBody>
      </p:sp>
      <p:sp>
        <p:nvSpPr>
          <p:cNvPr id="26" name="자유형 25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grpSp>
        <p:nvGrpSpPr>
          <p:cNvPr id="27" name="그룹 26"/>
          <p:cNvGrpSpPr/>
          <p:nvPr/>
        </p:nvGrpSpPr>
        <p:grpSpPr>
          <a:xfrm>
            <a:off x="270113" y="117426"/>
            <a:ext cx="5213658" cy="354216"/>
            <a:chOff x="551384" y="615477"/>
            <a:chExt cx="6524069" cy="412697"/>
          </a:xfrm>
        </p:grpSpPr>
        <p:cxnSp>
          <p:nvCxnSpPr>
            <p:cNvPr id="28" name="직선 연결선 27"/>
            <p:cNvCxnSpPr/>
            <p:nvPr/>
          </p:nvCxnSpPr>
          <p:spPr>
            <a:xfrm>
              <a:off x="551384" y="615477"/>
              <a:ext cx="0" cy="4065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587776" y="683925"/>
              <a:ext cx="6487677" cy="34424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작성 파일 업로드</a:t>
              </a:r>
              <a:endParaRPr lang="ko-KR" altLang="en-US" sz="2400" spc="-30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0070C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3735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9759200" y="6404297"/>
            <a:ext cx="1965610" cy="3386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ko-KR" sz="2000" spc="-10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Yoon가변 윤고딕 550_TT" panose="02020603020101020101" pitchFamily="18" charset="-127"/>
                <a:cs typeface="Arial" panose="020B0604020202020204" pitchFamily="34" charset="0"/>
              </a:rPr>
              <a:t>PPT TEMPLATE</a:t>
            </a:r>
            <a:endParaRPr lang="ko-KR" altLang="en-US" sz="2000" spc="-10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Yoon가변 윤고딕 550_TT" panose="02020603020101020101" pitchFamily="18" charset="-127"/>
              <a:cs typeface="Arial" panose="020B0604020202020204" pitchFamily="34" charset="0"/>
            </a:endParaRPr>
          </a:p>
        </p:txBody>
      </p:sp>
      <p:sp>
        <p:nvSpPr>
          <p:cNvPr id="26" name="자유형 25"/>
          <p:cNvSpPr/>
          <p:nvPr/>
        </p:nvSpPr>
        <p:spPr>
          <a:xfrm rot="5400000">
            <a:off x="5823297" y="-451865"/>
            <a:ext cx="1764603" cy="7295159"/>
          </a:xfrm>
          <a:custGeom>
            <a:avLst/>
            <a:gdLst>
              <a:gd name="connsiteX0" fmla="*/ 0 w 828099"/>
              <a:gd name="connsiteY0" fmla="*/ 3303002 h 3303002"/>
              <a:gd name="connsiteX1" fmla="*/ 0 w 828099"/>
              <a:gd name="connsiteY1" fmla="*/ 355342 h 3303002"/>
              <a:gd name="connsiteX2" fmla="*/ 7 w 828099"/>
              <a:gd name="connsiteY2" fmla="*/ 355342 h 3303002"/>
              <a:gd name="connsiteX3" fmla="*/ 414053 w 828099"/>
              <a:gd name="connsiteY3" fmla="*/ 0 h 3303002"/>
              <a:gd name="connsiteX4" fmla="*/ 828099 w 828099"/>
              <a:gd name="connsiteY4" fmla="*/ 355342 h 3303002"/>
              <a:gd name="connsiteX5" fmla="*/ 828093 w 828099"/>
              <a:gd name="connsiteY5" fmla="*/ 355342 h 3303002"/>
              <a:gd name="connsiteX6" fmla="*/ 828093 w 828099"/>
              <a:gd name="connsiteY6" fmla="*/ 3302996 h 3303002"/>
              <a:gd name="connsiteX7" fmla="*/ 414055 w 828099"/>
              <a:gd name="connsiteY7" fmla="*/ 2947660 h 3303002"/>
              <a:gd name="connsiteX8" fmla="*/ 8 w 828099"/>
              <a:gd name="connsiteY8" fmla="*/ 3303002 h 3303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8099" h="3303002">
                <a:moveTo>
                  <a:pt x="0" y="3303002"/>
                </a:moveTo>
                <a:lnTo>
                  <a:pt x="0" y="355342"/>
                </a:lnTo>
                <a:lnTo>
                  <a:pt x="7" y="355342"/>
                </a:lnTo>
                <a:lnTo>
                  <a:pt x="414053" y="0"/>
                </a:lnTo>
                <a:lnTo>
                  <a:pt x="828099" y="355342"/>
                </a:lnTo>
                <a:lnTo>
                  <a:pt x="828093" y="355342"/>
                </a:lnTo>
                <a:lnTo>
                  <a:pt x="828093" y="3302996"/>
                </a:lnTo>
                <a:lnTo>
                  <a:pt x="414055" y="2947660"/>
                </a:lnTo>
                <a:lnTo>
                  <a:pt x="8" y="3303002"/>
                </a:lnTo>
                <a:close/>
              </a:path>
            </a:pathLst>
          </a:custGeom>
          <a:solidFill>
            <a:srgbClr val="8FC7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pic>
        <p:nvPicPr>
          <p:cNvPr id="57" name="그림 5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436" b="-8849"/>
          <a:stretch/>
        </p:blipFill>
        <p:spPr>
          <a:xfrm>
            <a:off x="674847" y="2313413"/>
            <a:ext cx="2131329" cy="1764604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3433321" y="2867782"/>
            <a:ext cx="6730970" cy="63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ko-KR" altLang="en-US" sz="44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유사도 검사 </a:t>
            </a:r>
            <a:r>
              <a:rPr lang="ko-KR" altLang="en-US" sz="4400" spc="-15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결과 </a:t>
            </a:r>
            <a:r>
              <a:rPr lang="ko-KR" altLang="en-US" sz="44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확인</a:t>
            </a:r>
            <a:endParaRPr lang="ko-KR" altLang="en-US" sz="44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8" name="자유형 7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95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자유형 29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grpSp>
        <p:nvGrpSpPr>
          <p:cNvPr id="31" name="그룹 30"/>
          <p:cNvGrpSpPr/>
          <p:nvPr/>
        </p:nvGrpSpPr>
        <p:grpSpPr>
          <a:xfrm>
            <a:off x="270113" y="117426"/>
            <a:ext cx="5213658" cy="354216"/>
            <a:chOff x="551384" y="615477"/>
            <a:chExt cx="6524069" cy="412697"/>
          </a:xfrm>
        </p:grpSpPr>
        <p:cxnSp>
          <p:nvCxnSpPr>
            <p:cNvPr id="32" name="직선 연결선 31"/>
            <p:cNvCxnSpPr/>
            <p:nvPr/>
          </p:nvCxnSpPr>
          <p:spPr>
            <a:xfrm>
              <a:off x="551384" y="615477"/>
              <a:ext cx="0" cy="4065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/>
            <p:cNvSpPr txBox="1"/>
            <p:nvPr/>
          </p:nvSpPr>
          <p:spPr>
            <a:xfrm>
              <a:off x="587776" y="683925"/>
              <a:ext cx="6487677" cy="34424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유사도 검사 결과 확인</a:t>
              </a:r>
              <a:endParaRPr lang="ko-KR" altLang="en-US" sz="2400" spc="-30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0070C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grpSp>
        <p:nvGrpSpPr>
          <p:cNvPr id="2" name="그룹 1"/>
          <p:cNvGrpSpPr/>
          <p:nvPr/>
        </p:nvGrpSpPr>
        <p:grpSpPr>
          <a:xfrm>
            <a:off x="155179" y="693492"/>
            <a:ext cx="11521280" cy="5904654"/>
            <a:chOff x="155179" y="693492"/>
            <a:chExt cx="11521280" cy="5544614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55179" y="693492"/>
              <a:ext cx="11521280" cy="5544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1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40000"/>
                      </a14:imgEffect>
                      <a14:imgEffect>
                        <a14:brightnessContrast bright="-11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50610" y="5889302"/>
              <a:ext cx="809625" cy="204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" name="직사각형 24"/>
          <p:cNvSpPr/>
          <p:nvPr/>
        </p:nvSpPr>
        <p:spPr bwMode="auto">
          <a:xfrm>
            <a:off x="8856804" y="6022082"/>
            <a:ext cx="875439" cy="57606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cxnSp>
        <p:nvCxnSpPr>
          <p:cNvPr id="26" name="직선 화살표 연결선 25"/>
          <p:cNvCxnSpPr/>
          <p:nvPr/>
        </p:nvCxnSpPr>
        <p:spPr bwMode="auto">
          <a:xfrm flipH="1" flipV="1">
            <a:off x="9294523" y="4770721"/>
            <a:ext cx="5672" cy="1251362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6779915" y="2334391"/>
            <a:ext cx="4702722" cy="2391547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lIns="106802" tIns="53401" rIns="106802" bIns="53401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>
              <a:buNone/>
            </a:pPr>
            <a:r>
              <a:rPr lang="en-US" altLang="ko-KR" sz="1400" b="1" dirty="0" smtClean="0"/>
              <a:t>1) </a:t>
            </a:r>
            <a:r>
              <a:rPr lang="ko-KR" altLang="en-US" sz="1400" b="1" dirty="0" smtClean="0"/>
              <a:t>업로드 후 검사 소요 시간</a:t>
            </a:r>
            <a:endParaRPr lang="en-US" altLang="ko-KR" sz="1400" b="1" dirty="0" smtClean="0"/>
          </a:p>
          <a:p>
            <a:pPr>
              <a:buNone/>
            </a:pPr>
            <a:r>
              <a:rPr lang="ko-KR" altLang="en-US" sz="1400" b="1" dirty="0"/>
              <a:t>*검사 소요 시간 </a:t>
            </a:r>
            <a:r>
              <a:rPr lang="en-US" altLang="ko-KR" sz="1400" b="1" dirty="0"/>
              <a:t>: </a:t>
            </a:r>
            <a:r>
              <a:rPr lang="ko-KR" altLang="en-US" sz="1400" b="1" dirty="0"/>
              <a:t>평균 </a:t>
            </a:r>
            <a:r>
              <a:rPr lang="en-US" altLang="ko-KR" sz="1400" b="1" dirty="0"/>
              <a:t>5~10</a:t>
            </a:r>
            <a:r>
              <a:rPr lang="ko-KR" altLang="en-US" sz="1400" b="1" dirty="0"/>
              <a:t>분이 소요 되며</a:t>
            </a:r>
            <a:r>
              <a:rPr lang="en-US" altLang="ko-KR" sz="1400" b="1" dirty="0"/>
              <a:t>, </a:t>
            </a:r>
            <a:endParaRPr lang="en-US" altLang="ko-KR" sz="1400" b="1" dirty="0" smtClean="0"/>
          </a:p>
          <a:p>
            <a:pPr>
              <a:buNone/>
            </a:pPr>
            <a:r>
              <a:rPr lang="ko-KR" altLang="en-US" sz="1400" b="1" dirty="0" smtClean="0"/>
              <a:t>업로드 </a:t>
            </a:r>
            <a:r>
              <a:rPr lang="ko-KR" altLang="en-US" sz="1400" b="1" dirty="0"/>
              <a:t>완료 시 검사는 자동 진행됨 </a:t>
            </a:r>
            <a:r>
              <a:rPr lang="en-US" altLang="ko-KR" sz="1400" b="1" dirty="0"/>
              <a:t>(</a:t>
            </a:r>
            <a:r>
              <a:rPr lang="ko-KR" altLang="en-US" sz="1400" b="1" dirty="0" err="1"/>
              <a:t>로그아웃하여도</a:t>
            </a:r>
            <a:r>
              <a:rPr lang="ko-KR" altLang="en-US" sz="1400" b="1" dirty="0"/>
              <a:t> 무방</a:t>
            </a:r>
            <a:r>
              <a:rPr lang="en-US" altLang="ko-KR" sz="1400" b="1" dirty="0"/>
              <a:t>)  </a:t>
            </a:r>
          </a:p>
          <a:p>
            <a:pPr>
              <a:buNone/>
            </a:pPr>
            <a:r>
              <a:rPr lang="en-US" altLang="ko-KR" sz="1400" b="1" dirty="0"/>
              <a:t>(</a:t>
            </a:r>
            <a:r>
              <a:rPr lang="ko-KR" altLang="en-US" sz="1400" b="1" dirty="0"/>
              <a:t>검사 페이지 수에 따라 검사 소요 시간은 변동 될 수 있음</a:t>
            </a:r>
            <a:r>
              <a:rPr lang="en-US" altLang="ko-KR" sz="1400" b="1" dirty="0"/>
              <a:t>)</a:t>
            </a:r>
          </a:p>
          <a:p>
            <a:pPr>
              <a:buNone/>
            </a:pPr>
            <a:endParaRPr lang="en-US" altLang="ko-KR" sz="1400" b="1" dirty="0" smtClean="0"/>
          </a:p>
          <a:p>
            <a:pPr>
              <a:buNone/>
            </a:pPr>
            <a:r>
              <a:rPr lang="en-US" altLang="ko-KR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 </a:t>
            </a:r>
            <a:r>
              <a:rPr lang="ko-KR" altLang="en-US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반드시 </a:t>
            </a:r>
            <a:r>
              <a:rPr lang="en-US" altLang="ko-KR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%, </a:t>
            </a:r>
            <a:r>
              <a:rPr lang="ko-KR" altLang="en-US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막대그래프를 클릭해야 검사 결과 확인 가능</a:t>
            </a:r>
            <a:endParaRPr lang="en-US" altLang="ko-KR" sz="1400" b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en-US" altLang="ko-KR" sz="1400" b="1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en-US" altLang="ko-KR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</a:t>
            </a:r>
            <a:r>
              <a:rPr lang="ko-KR" altLang="en-US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주의</a:t>
            </a:r>
            <a:endParaRPr lang="en-US" altLang="ko-KR" sz="1400" b="1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en-US" altLang="ko-KR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ko-KR" altLang="en-US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우측의 보기 버튼 클릭 시 검사 결과 자료 확인할 수 없음 </a:t>
            </a:r>
            <a:endParaRPr lang="en-US" altLang="ko-KR" sz="1400" b="1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688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자유형 26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t>16</a:t>
            </a:fld>
            <a:endParaRPr lang="ko-KR" altLang="en-US"/>
          </a:p>
        </p:txBody>
      </p:sp>
      <p:grpSp>
        <p:nvGrpSpPr>
          <p:cNvPr id="35" name="그룹 34"/>
          <p:cNvGrpSpPr/>
          <p:nvPr/>
        </p:nvGrpSpPr>
        <p:grpSpPr>
          <a:xfrm>
            <a:off x="270113" y="117426"/>
            <a:ext cx="5213658" cy="354217"/>
            <a:chOff x="551384" y="615477"/>
            <a:chExt cx="6524069" cy="412698"/>
          </a:xfrm>
        </p:grpSpPr>
        <p:cxnSp>
          <p:nvCxnSpPr>
            <p:cNvPr id="38" name="직선 연결선 37"/>
            <p:cNvCxnSpPr/>
            <p:nvPr/>
          </p:nvCxnSpPr>
          <p:spPr>
            <a:xfrm>
              <a:off x="551384" y="615477"/>
              <a:ext cx="0" cy="4065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587776" y="683928"/>
              <a:ext cx="6487677" cy="344247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유사도 검사 결과 확인</a:t>
              </a:r>
              <a:endParaRPr lang="ko-KR" altLang="en-US" sz="2400" spc="-30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0070C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181" y="610342"/>
            <a:ext cx="11449272" cy="6216890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  <p:sp>
        <p:nvSpPr>
          <p:cNvPr id="41" name="Text Box 6"/>
          <p:cNvSpPr txBox="1">
            <a:spLocks noChangeArrowheads="1"/>
          </p:cNvSpPr>
          <p:nvPr/>
        </p:nvSpPr>
        <p:spPr bwMode="auto">
          <a:xfrm>
            <a:off x="8508107" y="2133650"/>
            <a:ext cx="2160240" cy="64807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106802" tIns="53401" rIns="106802" bIns="53401" anchor="ctr"/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ko-KR" sz="900" b="1" dirty="0" smtClean="0">
                <a:solidFill>
                  <a:srgbClr val="FF0000"/>
                </a:solidFill>
              </a:rPr>
              <a:t>1) </a:t>
            </a:r>
            <a:r>
              <a:rPr lang="ko-KR" altLang="en-US" sz="800" b="1" dirty="0" smtClean="0"/>
              <a:t>유사도 결과 </a:t>
            </a:r>
            <a:r>
              <a:rPr lang="en-US" altLang="ko-KR" sz="800" b="1" dirty="0" smtClean="0"/>
              <a:t>% </a:t>
            </a:r>
            <a:r>
              <a:rPr lang="en-US" altLang="ko-KR" sz="800" b="1" dirty="0"/>
              <a:t>= </a:t>
            </a:r>
            <a:r>
              <a:rPr lang="ko-KR" altLang="en-US" sz="800" b="1" dirty="0"/>
              <a:t>본문의 총 단어 수 대비 </a:t>
            </a:r>
            <a:endParaRPr lang="en-US" altLang="ko-KR" sz="800" b="1" dirty="0"/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ko-KR" altLang="en-US" sz="800" b="1" dirty="0"/>
              <a:t>  기존 출처와의</a:t>
            </a:r>
            <a:r>
              <a:rPr lang="en-US" altLang="ko-KR" sz="800" b="1" dirty="0"/>
              <a:t> </a:t>
            </a:r>
            <a:r>
              <a:rPr lang="ko-KR" altLang="en-US" sz="800" b="1" dirty="0"/>
              <a:t>일치하는 단어 수의</a:t>
            </a:r>
            <a:r>
              <a:rPr lang="en-US" altLang="ko-KR" sz="800" b="1" dirty="0"/>
              <a:t>  </a:t>
            </a:r>
            <a:r>
              <a:rPr lang="ko-KR" altLang="en-US" sz="800" b="1" dirty="0" smtClean="0"/>
              <a:t>비율 을</a:t>
            </a:r>
            <a:endParaRPr lang="en-US" altLang="ko-KR" sz="800" b="1" dirty="0" smtClean="0"/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ko-KR" altLang="en-US" sz="800" b="1" dirty="0"/>
              <a:t> </a:t>
            </a:r>
            <a:r>
              <a:rPr lang="ko-KR" altLang="en-US" sz="800" b="1" dirty="0" smtClean="0"/>
              <a:t>  나타냄</a:t>
            </a:r>
            <a:endParaRPr lang="en-US" altLang="ko-KR" sz="800" b="1" dirty="0"/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ko-KR" sz="800" b="1" dirty="0"/>
              <a:t>  (Ex. </a:t>
            </a:r>
            <a:r>
              <a:rPr lang="en-US" altLang="ko-KR" sz="800" b="1" dirty="0" smtClean="0"/>
              <a:t>44% -100</a:t>
            </a:r>
            <a:r>
              <a:rPr lang="ko-KR" altLang="en-US" sz="800" b="1" dirty="0"/>
              <a:t>단어 기준 </a:t>
            </a:r>
            <a:r>
              <a:rPr lang="en-US" altLang="ko-KR" sz="800" b="1" dirty="0" smtClean="0"/>
              <a:t>44</a:t>
            </a:r>
            <a:r>
              <a:rPr lang="ko-KR" altLang="en-US" sz="800" b="1" dirty="0" smtClean="0"/>
              <a:t>단어 </a:t>
            </a:r>
            <a:r>
              <a:rPr lang="ko-KR" altLang="en-US" sz="800" b="1" dirty="0"/>
              <a:t>일치</a:t>
            </a:r>
            <a:r>
              <a:rPr lang="en-US" altLang="ko-KR" sz="800" b="1" dirty="0" smtClean="0"/>
              <a:t>)</a:t>
            </a: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endParaRPr lang="en-US" altLang="ko-KR" sz="800" b="1" dirty="0"/>
          </a:p>
        </p:txBody>
      </p:sp>
      <p:sp>
        <p:nvSpPr>
          <p:cNvPr id="43" name="Text Box 6"/>
          <p:cNvSpPr txBox="1">
            <a:spLocks noChangeArrowheads="1"/>
          </p:cNvSpPr>
          <p:nvPr/>
        </p:nvSpPr>
        <p:spPr bwMode="auto">
          <a:xfrm>
            <a:off x="8508107" y="2925738"/>
            <a:ext cx="2160240" cy="4320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106802" tIns="53401" rIns="106802" bIns="53401" anchor="ctr"/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ko-KR" sz="900" b="1" dirty="0" smtClean="0">
                <a:solidFill>
                  <a:srgbClr val="FF0000"/>
                </a:solidFill>
              </a:rPr>
              <a:t>2) </a:t>
            </a:r>
            <a:r>
              <a:rPr lang="ko-KR" altLang="en-US" sz="800" b="1" dirty="0" smtClean="0"/>
              <a:t>출처보기</a:t>
            </a:r>
            <a:r>
              <a:rPr lang="en-US" altLang="ko-KR" sz="800" b="1" dirty="0" smtClean="0"/>
              <a:t> :</a:t>
            </a:r>
            <a:r>
              <a:rPr lang="ko-KR" altLang="en-US" sz="800" b="1" dirty="0"/>
              <a:t> </a:t>
            </a:r>
            <a:r>
              <a:rPr lang="ko-KR" altLang="en-US" sz="800" b="1" dirty="0" smtClean="0"/>
              <a:t>대표 출처 및 모튼 출처들에 대한 확인 가능</a:t>
            </a:r>
            <a:endParaRPr lang="en-US" altLang="ko-KR" sz="800" b="1" dirty="0"/>
          </a:p>
        </p:txBody>
      </p:sp>
      <p:sp>
        <p:nvSpPr>
          <p:cNvPr id="44" name="Text Box 6"/>
          <p:cNvSpPr txBox="1">
            <a:spLocks noChangeArrowheads="1"/>
          </p:cNvSpPr>
          <p:nvPr/>
        </p:nvSpPr>
        <p:spPr bwMode="auto">
          <a:xfrm>
            <a:off x="8508107" y="3573810"/>
            <a:ext cx="2160240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106802" tIns="53401" rIns="106802" bIns="53401" anchor="ctr"/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ko-KR" sz="900" b="1" dirty="0">
                <a:solidFill>
                  <a:srgbClr val="FF0000"/>
                </a:solidFill>
              </a:rPr>
              <a:t>3</a:t>
            </a:r>
            <a:r>
              <a:rPr lang="en-US" altLang="ko-KR" sz="900" b="1" dirty="0" smtClean="0">
                <a:solidFill>
                  <a:srgbClr val="FF0000"/>
                </a:solidFill>
              </a:rPr>
              <a:t>) </a:t>
            </a:r>
            <a:r>
              <a:rPr lang="ko-KR" altLang="en-US" sz="800" b="1" dirty="0" smtClean="0"/>
              <a:t>필터링 기능</a:t>
            </a:r>
            <a:r>
              <a:rPr lang="en-US" altLang="ko-KR" sz="800" b="1" dirty="0" smtClean="0"/>
              <a:t>:</a:t>
            </a:r>
            <a:r>
              <a:rPr lang="ko-KR" altLang="en-US" sz="800" b="1" dirty="0" smtClean="0"/>
              <a:t> 인용</a:t>
            </a:r>
            <a:r>
              <a:rPr lang="en-US" altLang="ko-KR" sz="800" b="1" dirty="0" smtClean="0"/>
              <a:t>(</a:t>
            </a:r>
            <a:r>
              <a:rPr lang="ko-KR" altLang="en-US" sz="800" b="1" dirty="0" smtClean="0"/>
              <a:t>직접인용</a:t>
            </a:r>
            <a:r>
              <a:rPr lang="en-US" altLang="ko-KR" sz="800" b="1" dirty="0" smtClean="0"/>
              <a:t>)</a:t>
            </a:r>
            <a:r>
              <a:rPr lang="ko-KR" altLang="en-US" sz="800" b="1" dirty="0" smtClean="0"/>
              <a:t> 및 참고문헌 제외 필터 기능 제공 </a:t>
            </a:r>
            <a:endParaRPr lang="en-US" altLang="ko-KR" sz="800" b="1" dirty="0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10668347" y="3141762"/>
            <a:ext cx="432048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1028387" y="4041862"/>
            <a:ext cx="57606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11028387" y="4149874"/>
            <a:ext cx="576064" cy="216024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>
            <a:off x="11128365" y="3951685"/>
            <a:ext cx="476086" cy="509374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endParaRPr lang="en-US"/>
          </a:p>
        </p:txBody>
      </p:sp>
      <p:sp>
        <p:nvSpPr>
          <p:cNvPr id="48" name="Text Box 6"/>
          <p:cNvSpPr txBox="1">
            <a:spLocks noChangeArrowheads="1"/>
          </p:cNvSpPr>
          <p:nvPr/>
        </p:nvSpPr>
        <p:spPr bwMode="auto">
          <a:xfrm>
            <a:off x="8508107" y="4365898"/>
            <a:ext cx="2160240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106802" tIns="53401" rIns="106802" bIns="53401" anchor="ctr"/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ko-KR" sz="900" b="1" dirty="0">
                <a:solidFill>
                  <a:srgbClr val="FF0000"/>
                </a:solidFill>
              </a:rPr>
              <a:t>4</a:t>
            </a:r>
            <a:r>
              <a:rPr lang="en-US" altLang="ko-KR" sz="900" b="1" dirty="0" smtClean="0">
                <a:solidFill>
                  <a:srgbClr val="FF0000"/>
                </a:solidFill>
              </a:rPr>
              <a:t>)</a:t>
            </a:r>
            <a:r>
              <a:rPr lang="ko-KR" altLang="en-US" sz="9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800" b="1" dirty="0" smtClean="0"/>
              <a:t>검사결과 다운로드</a:t>
            </a:r>
            <a:r>
              <a:rPr lang="en-US" altLang="ko-KR" sz="800" b="1" dirty="0" smtClean="0"/>
              <a:t>(</a:t>
            </a:r>
            <a:r>
              <a:rPr lang="ko-KR" altLang="en-US" sz="800" b="1" dirty="0" smtClean="0"/>
              <a:t>독창성보고서</a:t>
            </a:r>
            <a:r>
              <a:rPr lang="en-US" altLang="ko-KR" sz="800" b="1" dirty="0" smtClean="0"/>
              <a:t>):</a:t>
            </a:r>
            <a:r>
              <a:rPr lang="ko-KR" altLang="en-US" sz="800" b="1" dirty="0" smtClean="0"/>
              <a:t> 유사도 검사 결과 값 </a:t>
            </a:r>
            <a:r>
              <a:rPr lang="en-US" altLang="ko-KR" sz="800" b="1" dirty="0" smtClean="0"/>
              <a:t>PDF</a:t>
            </a:r>
            <a:r>
              <a:rPr lang="ko-KR" altLang="en-US" sz="800" b="1" dirty="0"/>
              <a:t> </a:t>
            </a:r>
            <a:r>
              <a:rPr lang="ko-KR" altLang="en-US" sz="800" b="1" dirty="0" smtClean="0"/>
              <a:t>다운로드 </a:t>
            </a:r>
            <a:endParaRPr lang="en-US" altLang="ko-KR" sz="800" b="1" dirty="0"/>
          </a:p>
        </p:txBody>
      </p:sp>
      <p:sp>
        <p:nvSpPr>
          <p:cNvPr id="49" name="Text Box 6"/>
          <p:cNvSpPr txBox="1">
            <a:spLocks noChangeArrowheads="1"/>
          </p:cNvSpPr>
          <p:nvPr/>
        </p:nvSpPr>
        <p:spPr bwMode="auto">
          <a:xfrm>
            <a:off x="8508107" y="5013970"/>
            <a:ext cx="223224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106802" tIns="53401" rIns="106802" bIns="53401" anchor="ctr"/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ko-KR" sz="900" b="1" dirty="0">
                <a:solidFill>
                  <a:srgbClr val="FF0000"/>
                </a:solidFill>
              </a:rPr>
              <a:t>5</a:t>
            </a:r>
            <a:r>
              <a:rPr lang="en-US" altLang="ko-KR" sz="900" b="1" dirty="0" smtClean="0">
                <a:solidFill>
                  <a:srgbClr val="FF0000"/>
                </a:solidFill>
              </a:rPr>
              <a:t>)</a:t>
            </a:r>
            <a:r>
              <a:rPr lang="ko-KR" altLang="en-US" sz="9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800" b="1" dirty="0" smtClean="0"/>
              <a:t>업로드 파일 기본 정보 확인</a:t>
            </a:r>
            <a:r>
              <a:rPr lang="ko-KR" altLang="en-US" sz="800" b="1" dirty="0"/>
              <a:t> </a:t>
            </a:r>
            <a:r>
              <a:rPr lang="en-US" altLang="ko-KR" sz="800" b="1" dirty="0" smtClean="0"/>
              <a:t>:</a:t>
            </a:r>
            <a:r>
              <a:rPr lang="ko-KR" altLang="en-US" sz="800" b="1" dirty="0"/>
              <a:t> </a:t>
            </a:r>
            <a:r>
              <a:rPr lang="ko-KR" altLang="en-US" sz="800" b="1" dirty="0" smtClean="0"/>
              <a:t>보고서</a:t>
            </a:r>
            <a:r>
              <a:rPr lang="en-US" altLang="ko-KR" sz="800" b="1" dirty="0" smtClean="0"/>
              <a:t>(</a:t>
            </a:r>
            <a:r>
              <a:rPr lang="ko-KR" altLang="en-US" sz="800" b="1" dirty="0" smtClean="0"/>
              <a:t>업로드파일</a:t>
            </a:r>
            <a:r>
              <a:rPr lang="en-US" altLang="ko-KR" sz="800" b="1" dirty="0" smtClean="0"/>
              <a:t>)</a:t>
            </a:r>
            <a:r>
              <a:rPr lang="ko-KR" altLang="en-US" sz="800" b="1" dirty="0" smtClean="0"/>
              <a:t> </a:t>
            </a:r>
            <a:r>
              <a:rPr lang="en-US" altLang="ko-KR" sz="800" b="1" dirty="0" smtClean="0"/>
              <a:t>ID </a:t>
            </a:r>
            <a:r>
              <a:rPr lang="ko-KR" altLang="en-US" sz="800" b="1" dirty="0" smtClean="0"/>
              <a:t>및 파일 형식</a:t>
            </a:r>
            <a:r>
              <a:rPr lang="en-US" altLang="ko-KR" sz="800" b="1" dirty="0" smtClean="0"/>
              <a:t>,</a:t>
            </a:r>
            <a:r>
              <a:rPr lang="ko-KR" altLang="en-US" sz="800" b="1" dirty="0" smtClean="0"/>
              <a:t> 글자</a:t>
            </a:r>
            <a:r>
              <a:rPr lang="en-US" altLang="ko-KR" sz="800" b="1" dirty="0" smtClean="0"/>
              <a:t>,</a:t>
            </a:r>
            <a:r>
              <a:rPr lang="ko-KR" altLang="en-US" sz="800" b="1" dirty="0" smtClean="0"/>
              <a:t> 단어 수 등 제공</a:t>
            </a:r>
            <a:endParaRPr lang="en-US" altLang="ko-KR" sz="800" b="1" dirty="0"/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10668347" y="4507443"/>
            <a:ext cx="399974" cy="247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 Box 6"/>
          <p:cNvSpPr txBox="1">
            <a:spLocks noChangeArrowheads="1"/>
          </p:cNvSpPr>
          <p:nvPr/>
        </p:nvSpPr>
        <p:spPr bwMode="auto">
          <a:xfrm>
            <a:off x="299195" y="1485578"/>
            <a:ext cx="2448272" cy="316835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106802" tIns="53401" rIns="106802" bIns="53401" anchor="ctr"/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marL="171450" indent="-171450" eaLnBrk="1" hangingPunct="1">
              <a:spcBef>
                <a:spcPct val="0"/>
              </a:spcBef>
            </a:pPr>
            <a:r>
              <a:rPr lang="ko-KR" altLang="en-US" sz="1200" b="1" dirty="0" smtClean="0"/>
              <a:t>화면 왼편 에 본인이 업로드한 파일 원본</a:t>
            </a:r>
            <a:r>
              <a:rPr lang="ko-KR" altLang="en-US" sz="1200" b="1" dirty="0"/>
              <a:t> </a:t>
            </a:r>
            <a:r>
              <a:rPr lang="ko-KR" altLang="en-US" sz="1200" b="1" dirty="0" smtClean="0"/>
              <a:t>이 보이며 해당 원본 상 유사도 매칭이 되는 각 각 의 부분을 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하이라이트 와 번호</a:t>
            </a:r>
            <a:r>
              <a:rPr lang="ko-KR" altLang="en-US" sz="1200" b="1" dirty="0" smtClean="0"/>
              <a:t>매김 하여 보다 쉽게 유사도 매칭 부분 확인 가능 </a:t>
            </a:r>
            <a:endParaRPr lang="en-US" altLang="ko-KR" sz="1200" b="1" dirty="0" smtClean="0"/>
          </a:p>
          <a:p>
            <a:pPr marL="171450" indent="-171450" eaLnBrk="1" hangingPunct="1">
              <a:spcBef>
                <a:spcPct val="0"/>
              </a:spcBef>
            </a:pPr>
            <a:endParaRPr lang="en-US" altLang="ko-KR" sz="1200" b="1" dirty="0" smtClean="0"/>
          </a:p>
          <a:p>
            <a:pPr marL="171450" indent="-171450" eaLnBrk="1" hangingPunct="1">
              <a:spcBef>
                <a:spcPct val="0"/>
              </a:spcBef>
            </a:pPr>
            <a:r>
              <a:rPr lang="ko-KR" altLang="en-US" sz="1200" b="1" dirty="0" smtClean="0"/>
              <a:t>유사도 매칭 된 부분에 대한  자세한 출처 확인 은 오른쪽 탭 상 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2)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 출처보기 </a:t>
            </a:r>
            <a:r>
              <a:rPr lang="ko-KR" altLang="en-US" sz="1200" b="1" dirty="0" smtClean="0"/>
              <a:t>클릭  후 확인 가능 </a:t>
            </a:r>
            <a:endParaRPr lang="en-US" altLang="ko-KR" sz="1200" b="1" dirty="0"/>
          </a:p>
          <a:p>
            <a:pPr marL="171450" indent="-171450" eaLnBrk="1" hangingPunct="1">
              <a:spcBef>
                <a:spcPct val="0"/>
              </a:spcBef>
            </a:pPr>
            <a:endParaRPr lang="en-US" altLang="ko-KR" sz="1200" b="1" dirty="0" smtClean="0"/>
          </a:p>
          <a:p>
            <a:pPr marL="171450" indent="-171450" eaLnBrk="1" hangingPunct="1">
              <a:spcBef>
                <a:spcPct val="0"/>
              </a:spcBef>
            </a:pPr>
            <a:r>
              <a:rPr lang="ko-KR" altLang="en-US" sz="1200" b="1" dirty="0" smtClean="0"/>
              <a:t>오른쪽 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1)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 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~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 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6)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1200" b="1" dirty="0" smtClean="0"/>
              <a:t>각 각 의 기능 및 서비스 확인 후 이용 </a:t>
            </a:r>
            <a:endParaRPr lang="en-US" altLang="ko-KR" sz="1200" b="1" dirty="0" smtClean="0"/>
          </a:p>
          <a:p>
            <a:pPr marL="171450" indent="-171450" eaLnBrk="1" hangingPunct="1">
              <a:spcBef>
                <a:spcPct val="0"/>
              </a:spcBef>
            </a:pPr>
            <a:endParaRPr lang="en-US" altLang="ko-KR" sz="800" b="1" dirty="0" smtClean="0"/>
          </a:p>
          <a:p>
            <a:pPr marL="171450" indent="-171450" eaLnBrk="1" hangingPunct="1">
              <a:spcBef>
                <a:spcPct val="0"/>
              </a:spcBef>
            </a:pPr>
            <a:endParaRPr lang="en-US" altLang="ko-KR" sz="800" b="1" dirty="0"/>
          </a:p>
        </p:txBody>
      </p:sp>
      <p:cxnSp>
        <p:nvCxnSpPr>
          <p:cNvPr id="61" name="Straight Arrow Connector 60"/>
          <p:cNvCxnSpPr/>
          <p:nvPr/>
        </p:nvCxnSpPr>
        <p:spPr>
          <a:xfrm>
            <a:off x="2243411" y="2493690"/>
            <a:ext cx="3240360" cy="225025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97" name="Straight Arrow Connector 4096"/>
          <p:cNvCxnSpPr/>
          <p:nvPr/>
        </p:nvCxnSpPr>
        <p:spPr>
          <a:xfrm>
            <a:off x="4763691" y="4257886"/>
            <a:ext cx="0" cy="97210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32469" y="1053530"/>
            <a:ext cx="471982" cy="4536504"/>
          </a:xfrm>
          <a:prstGeom prst="rect">
            <a:avLst/>
          </a:prstGeom>
        </p:spPr>
      </p:pic>
      <p:cxnSp>
        <p:nvCxnSpPr>
          <p:cNvPr id="13" name="Straight Arrow Connector 12"/>
          <p:cNvCxnSpPr/>
          <p:nvPr/>
        </p:nvCxnSpPr>
        <p:spPr>
          <a:xfrm>
            <a:off x="10668347" y="3717826"/>
            <a:ext cx="388010" cy="0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10740355" y="5155515"/>
            <a:ext cx="399974" cy="247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10668347" y="2493690"/>
            <a:ext cx="432048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0807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자유형 13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270113" y="117426"/>
            <a:ext cx="6869842" cy="354218"/>
            <a:chOff x="551384" y="615477"/>
            <a:chExt cx="6524069" cy="412699"/>
          </a:xfrm>
        </p:grpSpPr>
        <p:cxnSp>
          <p:nvCxnSpPr>
            <p:cNvPr id="16" name="직선 연결선 15"/>
            <p:cNvCxnSpPr/>
            <p:nvPr/>
          </p:nvCxnSpPr>
          <p:spPr>
            <a:xfrm>
              <a:off x="551384" y="615477"/>
              <a:ext cx="0" cy="4065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587776" y="683929"/>
              <a:ext cx="6487677" cy="344247"/>
            </a:xfrm>
            <a:prstGeom prst="rect">
              <a:avLst/>
            </a:prstGeom>
            <a:noFill/>
            <a:ln>
              <a:solidFill>
                <a:srgbClr val="FF0000">
                  <a:alpha val="0"/>
                </a:srgb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유사도 검사 결과 확인 </a:t>
              </a:r>
              <a:r>
                <a:rPr lang="ko-KR" altLang="en-US" sz="2400" spc="-30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</a:t>
              </a:r>
              <a:r>
                <a:rPr lang="en-US" altLang="ko-KR" sz="2400" b="1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1)</a:t>
              </a:r>
              <a:r>
                <a:rPr lang="ko-KR" altLang="en-US" sz="2400" b="1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대표출처 및 모든 출처확인</a:t>
              </a:r>
              <a:endParaRPr lang="ko-KR" altLang="en-US" sz="2400" b="1" spc="-30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t>17</a:t>
            </a:fld>
            <a:endParaRPr lang="ko-KR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2785" y="549475"/>
            <a:ext cx="2935002" cy="30251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0075" y="621486"/>
            <a:ext cx="3037818" cy="29482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8" name="Oval 7"/>
          <p:cNvSpPr/>
          <p:nvPr/>
        </p:nvSpPr>
        <p:spPr>
          <a:xfrm>
            <a:off x="5339755" y="1341562"/>
            <a:ext cx="216024" cy="2160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Elbow Connector 11"/>
          <p:cNvCxnSpPr/>
          <p:nvPr/>
        </p:nvCxnSpPr>
        <p:spPr>
          <a:xfrm>
            <a:off x="5505584" y="1487565"/>
            <a:ext cx="576064" cy="494765"/>
          </a:xfrm>
          <a:prstGeom prst="bentConnector3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직사각형 8"/>
          <p:cNvSpPr>
            <a:spLocks noChangeArrowheads="1"/>
          </p:cNvSpPr>
          <p:nvPr/>
        </p:nvSpPr>
        <p:spPr bwMode="auto">
          <a:xfrm>
            <a:off x="6051702" y="1745853"/>
            <a:ext cx="1828792" cy="5078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  <a:extLst/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marL="171450" indent="-171450" latinLnBrk="0">
              <a:spcBef>
                <a:spcPct val="0"/>
              </a:spcBef>
            </a:pPr>
            <a:r>
              <a:rPr lang="ko-KR" altLang="en-US" sz="900" b="1" dirty="0" smtClean="0"/>
              <a:t>해당 대표출처 를 포함 한 기타출처의 내역을 확인 할 수 있음</a:t>
            </a:r>
            <a:r>
              <a:rPr lang="en-US" altLang="ko-KR" sz="900" b="1" dirty="0" smtClean="0"/>
              <a:t>(</a:t>
            </a:r>
            <a:r>
              <a:rPr lang="ko-KR" altLang="en-US" sz="900" b="1" dirty="0" smtClean="0"/>
              <a:t>일치분석</a:t>
            </a:r>
            <a:r>
              <a:rPr lang="en-US" altLang="ko-KR" sz="900" b="1" dirty="0" smtClean="0"/>
              <a:t>)</a:t>
            </a:r>
            <a:endParaRPr lang="en-US" altLang="ko-KR" sz="900" b="1" dirty="0"/>
          </a:p>
        </p:txBody>
      </p:sp>
      <p:sp>
        <p:nvSpPr>
          <p:cNvPr id="13" name="Right Arrow 12"/>
          <p:cNvSpPr/>
          <p:nvPr/>
        </p:nvSpPr>
        <p:spPr>
          <a:xfrm>
            <a:off x="7910513" y="1929834"/>
            <a:ext cx="251408" cy="106124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직사각형 8"/>
          <p:cNvSpPr>
            <a:spLocks noChangeArrowheads="1"/>
          </p:cNvSpPr>
          <p:nvPr/>
        </p:nvSpPr>
        <p:spPr bwMode="auto">
          <a:xfrm>
            <a:off x="650787" y="1341562"/>
            <a:ext cx="1872208" cy="5078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  <a:extLst/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marL="171450" indent="-171450" latinLnBrk="0">
              <a:spcBef>
                <a:spcPct val="0"/>
              </a:spcBef>
            </a:pPr>
            <a:r>
              <a:rPr lang="ko-KR" altLang="en-US" sz="900" b="1" dirty="0" smtClean="0"/>
              <a:t>일치개요</a:t>
            </a:r>
            <a:r>
              <a:rPr lang="en-US" altLang="ko-KR" sz="900" b="1" dirty="0" smtClean="0"/>
              <a:t>(</a:t>
            </a:r>
            <a:r>
              <a:rPr lang="ko-KR" altLang="en-US" sz="900" b="1" dirty="0" smtClean="0"/>
              <a:t>대표출처보기</a:t>
            </a:r>
            <a:r>
              <a:rPr lang="en-US" altLang="ko-KR" sz="900" b="1" dirty="0" smtClean="0"/>
              <a:t>)</a:t>
            </a:r>
            <a:r>
              <a:rPr lang="ko-KR" altLang="en-US" sz="900" b="1" dirty="0" smtClean="0"/>
              <a:t> </a:t>
            </a:r>
            <a:r>
              <a:rPr lang="en-US" altLang="ko-KR" sz="900" b="1" dirty="0" smtClean="0"/>
              <a:t>:</a:t>
            </a:r>
            <a:r>
              <a:rPr lang="ko-KR" altLang="en-US" sz="900" b="1" dirty="0" smtClean="0"/>
              <a:t> 유사도 매칭 출처 들 둥 가장 높은 </a:t>
            </a:r>
            <a:r>
              <a:rPr lang="en-US" altLang="ko-KR" sz="900" b="1" dirty="0" smtClean="0"/>
              <a:t>%</a:t>
            </a:r>
            <a:r>
              <a:rPr lang="ko-KR" altLang="en-US" sz="900" b="1" dirty="0" smtClean="0"/>
              <a:t>의 출처를 확인 </a:t>
            </a:r>
            <a:endParaRPr lang="en-US" altLang="ko-KR" sz="900" b="1" dirty="0"/>
          </a:p>
        </p:txBody>
      </p:sp>
      <p:sp>
        <p:nvSpPr>
          <p:cNvPr id="44" name="직사각형 8"/>
          <p:cNvSpPr>
            <a:spLocks noChangeArrowheads="1"/>
          </p:cNvSpPr>
          <p:nvPr/>
        </p:nvSpPr>
        <p:spPr bwMode="auto">
          <a:xfrm>
            <a:off x="659235" y="4869954"/>
            <a:ext cx="1948236" cy="6463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  <a:extLst/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marL="171450" indent="-171450" latinLnBrk="0">
              <a:spcBef>
                <a:spcPct val="0"/>
              </a:spcBef>
            </a:pPr>
            <a:r>
              <a:rPr lang="ko-KR" altLang="en-US" sz="900" b="1" dirty="0" smtClean="0"/>
              <a:t>모든소스</a:t>
            </a:r>
            <a:r>
              <a:rPr lang="en-US" altLang="ko-KR" sz="900" b="1" dirty="0" smtClean="0"/>
              <a:t>(</a:t>
            </a:r>
            <a:r>
              <a:rPr lang="ko-KR" altLang="en-US" sz="900" b="1" dirty="0" smtClean="0"/>
              <a:t>모든출처보기</a:t>
            </a:r>
            <a:r>
              <a:rPr lang="en-US" altLang="ko-KR" sz="900" b="1" dirty="0" smtClean="0"/>
              <a:t>):</a:t>
            </a:r>
            <a:r>
              <a:rPr lang="ko-KR" altLang="en-US" sz="900" b="1" dirty="0" smtClean="0"/>
              <a:t> 본문 전체 유사도 매칭 출처 들 에 대한 모든 출처들을 </a:t>
            </a:r>
            <a:r>
              <a:rPr lang="en-US" altLang="ko-KR" sz="900" b="1" dirty="0" smtClean="0"/>
              <a:t>%</a:t>
            </a:r>
            <a:r>
              <a:rPr lang="ko-KR" altLang="en-US" sz="900" b="1" dirty="0" smtClean="0"/>
              <a:t> </a:t>
            </a:r>
            <a:r>
              <a:rPr lang="en-US" altLang="ko-KR" sz="900" b="1" dirty="0" smtClean="0"/>
              <a:t>(</a:t>
            </a:r>
            <a:r>
              <a:rPr lang="ko-KR" altLang="en-US" sz="900" b="1" dirty="0" smtClean="0"/>
              <a:t>고</a:t>
            </a:r>
            <a:r>
              <a:rPr lang="en-US" altLang="ko-KR" sz="900" b="1" dirty="0" smtClean="0"/>
              <a:t>)</a:t>
            </a:r>
            <a:r>
              <a:rPr lang="ko-KR" altLang="en-US" sz="900" b="1" dirty="0" smtClean="0"/>
              <a:t> 에서 </a:t>
            </a:r>
            <a:r>
              <a:rPr lang="en-US" altLang="ko-KR" sz="900" b="1" dirty="0" smtClean="0"/>
              <a:t>(</a:t>
            </a:r>
            <a:r>
              <a:rPr lang="ko-KR" altLang="en-US" sz="900" b="1" dirty="0" smtClean="0"/>
              <a:t>하</a:t>
            </a:r>
            <a:r>
              <a:rPr lang="en-US" altLang="ko-KR" sz="900" b="1" dirty="0" smtClean="0"/>
              <a:t>)</a:t>
            </a:r>
            <a:r>
              <a:rPr lang="ko-KR" altLang="en-US" sz="900" b="1" dirty="0" smtClean="0"/>
              <a:t> 로 나열</a:t>
            </a:r>
            <a:r>
              <a:rPr lang="ko-KR" altLang="en-US" sz="900" b="1" dirty="0"/>
              <a:t> </a:t>
            </a:r>
            <a:r>
              <a:rPr lang="ko-KR" altLang="en-US" sz="900" b="1" dirty="0" smtClean="0"/>
              <a:t>되어 확인 </a:t>
            </a:r>
            <a:endParaRPr lang="en-US" altLang="ko-KR" sz="900" b="1" dirty="0"/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66467" y="3735128"/>
            <a:ext cx="2961320" cy="2981848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41" name="TextBox 40"/>
          <p:cNvSpPr txBox="1"/>
          <p:nvPr/>
        </p:nvSpPr>
        <p:spPr>
          <a:xfrm>
            <a:off x="6155238" y="4298657"/>
            <a:ext cx="5544616" cy="1546577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AutoNum type="arabicParenR"/>
            </a:pPr>
            <a:r>
              <a:rPr lang="ko-KR" altLang="en-US" sz="1350" b="1" dirty="0" smtClean="0"/>
              <a:t>유사도 결과 </a:t>
            </a:r>
            <a:r>
              <a:rPr lang="en-US" altLang="ko-KR" sz="1350" b="1" dirty="0" smtClean="0"/>
              <a:t>%</a:t>
            </a:r>
            <a:r>
              <a:rPr lang="ko-KR" altLang="en-US" sz="1350" b="1" dirty="0" smtClean="0"/>
              <a:t> 값은 대표 출처 들의 총합</a:t>
            </a:r>
            <a:endParaRPr lang="en-US" altLang="ko-KR" sz="1350" b="1" dirty="0" smtClean="0"/>
          </a:p>
          <a:p>
            <a:pPr marL="457200" indent="-457200">
              <a:buAutoNum type="arabicParenR"/>
            </a:pPr>
            <a:endParaRPr lang="en-US" altLang="ko-KR" sz="1350" b="1" dirty="0" smtClean="0"/>
          </a:p>
          <a:p>
            <a:pPr marL="457200" indent="-457200">
              <a:buAutoNum type="arabicParenR"/>
            </a:pPr>
            <a:r>
              <a:rPr lang="ko-KR" altLang="en-US" sz="1350" b="1" dirty="0" smtClean="0"/>
              <a:t>일치개요 를 통해 각 각 의 대표 출처들의 기타 출처내역</a:t>
            </a:r>
            <a:endParaRPr lang="en-US" altLang="ko-KR" sz="1350" b="1" dirty="0" smtClean="0"/>
          </a:p>
          <a:p>
            <a:r>
              <a:rPr lang="ko-KR" altLang="en-US" sz="1350" b="1" dirty="0" smtClean="0"/>
              <a:t>        확인 가능</a:t>
            </a:r>
            <a:endParaRPr lang="en-US" altLang="ko-KR" sz="1350" b="1" dirty="0" smtClean="0"/>
          </a:p>
          <a:p>
            <a:endParaRPr lang="en-US" altLang="ko-KR" sz="1350" b="1" dirty="0" smtClean="0"/>
          </a:p>
          <a:p>
            <a:pPr marL="342900" indent="-342900">
              <a:buAutoNum type="arabicParenR" startAt="3"/>
            </a:pPr>
            <a:r>
              <a:rPr lang="ko-KR" altLang="en-US" sz="1350" b="1" dirty="0" smtClean="0"/>
              <a:t>  </a:t>
            </a:r>
            <a:r>
              <a:rPr lang="en-US" altLang="ko-KR" sz="1350" b="1" dirty="0" smtClean="0"/>
              <a:t>’</a:t>
            </a:r>
            <a:r>
              <a:rPr lang="ko-KR" altLang="en-US" sz="1350" b="1" dirty="0" smtClean="0"/>
              <a:t>모든출처보기</a:t>
            </a:r>
            <a:r>
              <a:rPr lang="en-US" altLang="ko-KR" sz="1350" b="1" dirty="0" smtClean="0"/>
              <a:t>’</a:t>
            </a:r>
            <a:r>
              <a:rPr lang="ko-KR" altLang="en-US" sz="1350" b="1" dirty="0" smtClean="0"/>
              <a:t> 선택 하여 해당 본문의 모든 출처를 </a:t>
            </a:r>
            <a:r>
              <a:rPr lang="en-US" altLang="ko-KR" sz="1350" b="1" dirty="0" smtClean="0"/>
              <a:t>%</a:t>
            </a:r>
            <a:r>
              <a:rPr lang="ko-KR" altLang="en-US" sz="1350" b="1" dirty="0" smtClean="0"/>
              <a:t> </a:t>
            </a:r>
            <a:r>
              <a:rPr lang="en-US" altLang="ko-KR" sz="1350" b="1" dirty="0" smtClean="0"/>
              <a:t>(</a:t>
            </a:r>
            <a:r>
              <a:rPr lang="ko-KR" altLang="en-US" sz="1350" b="1" dirty="0" smtClean="0"/>
              <a:t>고</a:t>
            </a:r>
            <a:r>
              <a:rPr lang="en-US" altLang="ko-KR" sz="1350" b="1" dirty="0" smtClean="0"/>
              <a:t>)</a:t>
            </a:r>
            <a:r>
              <a:rPr lang="ko-KR" altLang="en-US" sz="1350" b="1" dirty="0" smtClean="0"/>
              <a:t> 에서</a:t>
            </a:r>
            <a:endParaRPr lang="en-US" altLang="ko-KR" sz="1350" b="1" dirty="0" smtClean="0"/>
          </a:p>
          <a:p>
            <a:r>
              <a:rPr lang="ko-KR" altLang="en-US" sz="1350" b="1" dirty="0" smtClean="0"/>
              <a:t>        </a:t>
            </a:r>
            <a:r>
              <a:rPr lang="en-US" altLang="ko-KR" sz="1350" b="1" dirty="0" smtClean="0"/>
              <a:t>(</a:t>
            </a:r>
            <a:r>
              <a:rPr lang="ko-KR" altLang="en-US" sz="1350" b="1" dirty="0" smtClean="0"/>
              <a:t>하</a:t>
            </a:r>
            <a:r>
              <a:rPr lang="en-US" altLang="ko-KR" sz="1350" b="1" dirty="0" smtClean="0"/>
              <a:t>)</a:t>
            </a:r>
            <a:r>
              <a:rPr lang="ko-KR" altLang="en-US" sz="1350" b="1" dirty="0" smtClean="0"/>
              <a:t> 로 확인 가능</a:t>
            </a:r>
            <a:endParaRPr lang="en-US" altLang="ko-KR" sz="1350" b="1" dirty="0" smtClean="0"/>
          </a:p>
        </p:txBody>
      </p:sp>
      <p:cxnSp>
        <p:nvCxnSpPr>
          <p:cNvPr id="46" name="Straight Connector 45"/>
          <p:cNvCxnSpPr/>
          <p:nvPr/>
        </p:nvCxnSpPr>
        <p:spPr>
          <a:xfrm>
            <a:off x="11163" y="3652406"/>
            <a:ext cx="118204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48"/>
          <p:cNvSpPr/>
          <p:nvPr/>
        </p:nvSpPr>
        <p:spPr>
          <a:xfrm>
            <a:off x="83171" y="5916734"/>
            <a:ext cx="423601" cy="384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71893" y="2732623"/>
            <a:ext cx="423601" cy="34927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098" y="544156"/>
            <a:ext cx="534129" cy="2992039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097" y="3769023"/>
            <a:ext cx="534129" cy="299203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3097" y="1321349"/>
            <a:ext cx="525682" cy="354569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61545" y="4941962"/>
            <a:ext cx="525682" cy="354569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627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자유형 13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270113" y="117426"/>
            <a:ext cx="6869842" cy="354218"/>
            <a:chOff x="551384" y="615477"/>
            <a:chExt cx="6524069" cy="412699"/>
          </a:xfrm>
        </p:grpSpPr>
        <p:cxnSp>
          <p:nvCxnSpPr>
            <p:cNvPr id="16" name="직선 연결선 15"/>
            <p:cNvCxnSpPr/>
            <p:nvPr/>
          </p:nvCxnSpPr>
          <p:spPr>
            <a:xfrm>
              <a:off x="551384" y="615477"/>
              <a:ext cx="0" cy="4065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587776" y="683929"/>
              <a:ext cx="6487677" cy="344247"/>
            </a:xfrm>
            <a:prstGeom prst="rect">
              <a:avLst/>
            </a:prstGeom>
            <a:noFill/>
            <a:ln>
              <a:solidFill>
                <a:srgbClr val="FF0000">
                  <a:alpha val="0"/>
                </a:srgb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유사도 검사 결과 확인 </a:t>
              </a:r>
              <a:r>
                <a:rPr lang="ko-KR" altLang="en-US" sz="2400" spc="-30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</a:t>
              </a:r>
              <a:r>
                <a:rPr lang="en-US" altLang="ko-KR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2)</a:t>
              </a: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필터 및 설정 </a:t>
              </a:r>
              <a:endParaRPr lang="ko-KR" altLang="en-US" sz="2400" spc="-30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t>18</a:t>
            </a:fld>
            <a:endParaRPr lang="ko-KR" alt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1483" y="678973"/>
            <a:ext cx="3024336" cy="5701886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34" name="직사각형 8"/>
          <p:cNvSpPr>
            <a:spLocks noChangeArrowheads="1"/>
          </p:cNvSpPr>
          <p:nvPr/>
        </p:nvSpPr>
        <p:spPr bwMode="auto">
          <a:xfrm>
            <a:off x="731243" y="3642043"/>
            <a:ext cx="2088232" cy="600164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  <a:extLst/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marL="171450" indent="-171450" latinLnBrk="0">
              <a:spcBef>
                <a:spcPct val="0"/>
              </a:spcBef>
            </a:pPr>
            <a:r>
              <a:rPr lang="ko-KR" altLang="en-US" sz="1100" b="1" dirty="0" smtClean="0"/>
              <a:t>필터 및 설정 </a:t>
            </a:r>
            <a:r>
              <a:rPr lang="en-US" altLang="ko-KR" sz="1100" b="1" dirty="0" smtClean="0"/>
              <a:t>:</a:t>
            </a:r>
            <a:r>
              <a:rPr lang="ko-KR" altLang="en-US" sz="1100" b="1" dirty="0"/>
              <a:t> 인용</a:t>
            </a:r>
            <a:r>
              <a:rPr lang="en-US" altLang="ko-KR" sz="1100" b="1" dirty="0"/>
              <a:t>(</a:t>
            </a:r>
            <a:r>
              <a:rPr lang="ko-KR" altLang="en-US" sz="1100" b="1" dirty="0"/>
              <a:t>직접인용</a:t>
            </a:r>
            <a:r>
              <a:rPr lang="en-US" altLang="ko-KR" sz="1100" b="1" dirty="0"/>
              <a:t>)</a:t>
            </a:r>
            <a:r>
              <a:rPr lang="ko-KR" altLang="en-US" sz="1100" b="1" dirty="0"/>
              <a:t> 및 참고문헌 제외 필터 기능 제공 </a:t>
            </a:r>
            <a:r>
              <a:rPr lang="ko-KR" altLang="en-US" sz="1100" b="1" dirty="0" smtClean="0"/>
              <a:t>  </a:t>
            </a:r>
            <a:endParaRPr lang="en-US" altLang="ko-KR" sz="11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5987827" y="1474540"/>
            <a:ext cx="5867312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/>
              <a:t>1)</a:t>
            </a:r>
            <a:r>
              <a:rPr lang="ko-KR" altLang="en-US" sz="1400" b="1" dirty="0" smtClean="0"/>
              <a:t> </a:t>
            </a:r>
            <a:r>
              <a:rPr lang="en-US" altLang="ko-KR" sz="1400" b="1" dirty="0" smtClean="0"/>
              <a:t>’</a:t>
            </a:r>
            <a:r>
              <a:rPr lang="ko-KR" altLang="en-US" sz="1400" b="1" dirty="0" smtClean="0"/>
              <a:t>인용문</a:t>
            </a:r>
            <a:r>
              <a:rPr lang="en-US" altLang="ko-KR" sz="1400" b="1" dirty="0" smtClean="0"/>
              <a:t>(</a:t>
            </a:r>
            <a:r>
              <a:rPr lang="ko-KR" altLang="en-US" sz="1400" b="1" dirty="0" smtClean="0"/>
              <a:t>직접인용</a:t>
            </a:r>
            <a:r>
              <a:rPr lang="en-US" altLang="ko-KR" sz="1400" b="1" dirty="0" smtClean="0"/>
              <a:t>)</a:t>
            </a:r>
            <a:r>
              <a:rPr lang="ko-KR" altLang="en-US" sz="1400" b="1" dirty="0" smtClean="0"/>
              <a:t> 제외</a:t>
            </a:r>
            <a:r>
              <a:rPr lang="en-US" altLang="ko-KR" sz="1400" b="1" dirty="0" smtClean="0"/>
              <a:t>’</a:t>
            </a:r>
            <a:r>
              <a:rPr lang="ko-KR" altLang="en-US" sz="1400" b="1" dirty="0" smtClean="0"/>
              <a:t> 및 </a:t>
            </a:r>
            <a:r>
              <a:rPr lang="en-US" altLang="ko-KR" sz="1400" b="1" dirty="0" smtClean="0"/>
              <a:t>‘</a:t>
            </a:r>
            <a:r>
              <a:rPr lang="ko-KR" altLang="en-US" sz="1400" b="1" dirty="0" smtClean="0"/>
              <a:t>참고 문헌 제외</a:t>
            </a:r>
            <a:r>
              <a:rPr lang="en-US" altLang="ko-KR" sz="1400" b="1" dirty="0" smtClean="0"/>
              <a:t>’</a:t>
            </a:r>
            <a:r>
              <a:rPr lang="ko-KR" altLang="en-US" sz="1400" b="1" dirty="0" smtClean="0"/>
              <a:t> 선택 후 아래의 </a:t>
            </a:r>
            <a:endParaRPr lang="en-US" altLang="ko-KR" sz="1400" b="1" dirty="0"/>
          </a:p>
          <a:p>
            <a:r>
              <a:rPr lang="ko-KR" altLang="en-US" sz="1400" b="1" dirty="0" smtClean="0"/>
              <a:t>   변경사항 적용  클릭 </a:t>
            </a:r>
            <a:r>
              <a:rPr lang="en-US" altLang="ko-KR" sz="1400" b="1" dirty="0" smtClean="0"/>
              <a:t>:</a:t>
            </a:r>
            <a:r>
              <a:rPr lang="ko-KR" altLang="en-US" sz="1400" b="1" dirty="0" smtClean="0"/>
              <a:t> 업로드 파일 상 포함 되어 있는 직접</a:t>
            </a:r>
            <a:endParaRPr lang="en-US" altLang="ko-KR" sz="1400" b="1" dirty="0" smtClean="0"/>
          </a:p>
          <a:p>
            <a:r>
              <a:rPr lang="ko-KR" altLang="en-US" sz="1400" b="1" dirty="0"/>
              <a:t> </a:t>
            </a:r>
            <a:r>
              <a:rPr lang="ko-KR" altLang="en-US" sz="1400" b="1" dirty="0" smtClean="0"/>
              <a:t>  인용문</a:t>
            </a:r>
            <a:r>
              <a:rPr lang="en-US" altLang="ko-KR" sz="1400" b="1" dirty="0" smtClean="0"/>
              <a:t>(“ “</a:t>
            </a:r>
            <a:r>
              <a:rPr lang="ko-KR" altLang="en-US" sz="1400" b="1" dirty="0" smtClean="0"/>
              <a:t>쌍따옴표</a:t>
            </a:r>
            <a:r>
              <a:rPr lang="en-US" altLang="ko-KR" sz="1400" b="1" dirty="0" smtClean="0"/>
              <a:t>)</a:t>
            </a:r>
            <a:r>
              <a:rPr lang="ko-KR" altLang="en-US" sz="1400" b="1" dirty="0" smtClean="0"/>
              <a:t> 과 참고 문헌 을 제외 한 재 검사 결과 </a:t>
            </a:r>
            <a:endParaRPr lang="en-US" altLang="ko-KR" sz="1400" b="1" dirty="0" smtClean="0"/>
          </a:p>
          <a:p>
            <a:r>
              <a:rPr lang="ko-KR" altLang="en-US" sz="1400" b="1" dirty="0"/>
              <a:t> </a:t>
            </a:r>
            <a:r>
              <a:rPr lang="ko-KR" altLang="en-US" sz="1400" b="1" dirty="0" smtClean="0"/>
              <a:t>  바로 확인 가능 </a:t>
            </a:r>
            <a:endParaRPr lang="en-US" altLang="ko-KR" sz="1400" b="1" dirty="0" smtClean="0"/>
          </a:p>
          <a:p>
            <a:endParaRPr lang="en-US" altLang="ko-KR" sz="1400" dirty="0"/>
          </a:p>
          <a:p>
            <a:r>
              <a:rPr lang="en-US" altLang="ko-KR" sz="1400" b="1" dirty="0" smtClean="0"/>
              <a:t>2)</a:t>
            </a:r>
            <a:r>
              <a:rPr lang="ko-KR" altLang="en-US" sz="1400" b="1" dirty="0" smtClean="0"/>
              <a:t> 다음 미만의 소스 제외 </a:t>
            </a:r>
            <a:endParaRPr lang="en-US" altLang="ko-KR" sz="1400" b="1" dirty="0" smtClean="0"/>
          </a:p>
          <a:p>
            <a:r>
              <a:rPr lang="ko-KR" altLang="en-US" sz="1400" dirty="0"/>
              <a:t> </a:t>
            </a:r>
            <a:r>
              <a:rPr lang="ko-KR" altLang="en-US" sz="1400" dirty="0" smtClean="0"/>
              <a:t>  </a:t>
            </a:r>
            <a:r>
              <a:rPr lang="en-US" altLang="ko-KR" sz="1400" dirty="0" smtClean="0"/>
              <a:t>-</a:t>
            </a:r>
            <a:r>
              <a:rPr lang="ko-KR" altLang="en-US" sz="1400" dirty="0"/>
              <a:t> </a:t>
            </a:r>
            <a:r>
              <a:rPr lang="ko-KR" altLang="en-US" sz="1400" dirty="0" smtClean="0"/>
              <a:t>매칭 단어 수 와 유사도 매칭 출처 </a:t>
            </a:r>
            <a:r>
              <a:rPr lang="en-US" altLang="ko-KR" sz="1400" dirty="0" smtClean="0"/>
              <a:t>%</a:t>
            </a:r>
            <a:r>
              <a:rPr lang="ko-KR" altLang="en-US" sz="1400" dirty="0" smtClean="0"/>
              <a:t> 를 설정하여 재 검사 가능</a:t>
            </a:r>
            <a:endParaRPr lang="en-US" altLang="ko-KR" sz="1400" dirty="0" smtClean="0"/>
          </a:p>
          <a:p>
            <a:r>
              <a:rPr lang="ko-KR" altLang="en-US" sz="1400" dirty="0"/>
              <a:t> </a:t>
            </a:r>
            <a:r>
              <a:rPr lang="ko-KR" altLang="en-US" sz="1400" dirty="0" smtClean="0"/>
              <a:t>  </a:t>
            </a:r>
            <a:r>
              <a:rPr lang="en-US" altLang="ko-KR" sz="1400" dirty="0" smtClean="0"/>
              <a:t>-</a:t>
            </a:r>
            <a:r>
              <a:rPr lang="ko-KR" altLang="en-US" sz="1400" dirty="0" smtClean="0"/>
              <a:t>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단어 수 와 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%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 설정 은 해당 기관 의 권고사항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(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혹은 투고 처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)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 일 때</a:t>
            </a:r>
            <a:endParaRPr lang="en-US" altLang="ko-KR" sz="1400" b="1" dirty="0" smtClean="0">
              <a:solidFill>
                <a:srgbClr val="FF0000"/>
              </a:solidFill>
            </a:endParaRPr>
          </a:p>
          <a:p>
            <a:r>
              <a:rPr lang="ko-KR" altLang="en-US" sz="1400" b="1" dirty="0">
                <a:solidFill>
                  <a:srgbClr val="FF0000"/>
                </a:solidFill>
              </a:rPr>
              <a:t>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    를 제외 하고 사용을 권장 하지 않음  </a:t>
            </a:r>
            <a:endParaRPr lang="en-US" altLang="ko-KR" sz="1400" b="1" dirty="0" smtClean="0">
              <a:solidFill>
                <a:srgbClr val="FF0000"/>
              </a:solidFill>
            </a:endParaRPr>
          </a:p>
          <a:p>
            <a:endParaRPr lang="en-US" altLang="ko-KR" sz="1400" dirty="0" smtClean="0"/>
          </a:p>
          <a:p>
            <a:r>
              <a:rPr lang="en-US" altLang="ko-KR" sz="1400" b="1" dirty="0" smtClean="0"/>
              <a:t>3)</a:t>
            </a:r>
            <a:r>
              <a:rPr lang="ko-KR" altLang="en-US" sz="1400" b="1" dirty="0" smtClean="0"/>
              <a:t> </a:t>
            </a:r>
            <a:r>
              <a:rPr lang="en-US" altLang="ko-KR" sz="1400" b="1" dirty="0" smtClean="0"/>
              <a:t>’</a:t>
            </a:r>
            <a:r>
              <a:rPr lang="ko-KR" altLang="en-US" sz="1400" b="1" dirty="0" smtClean="0"/>
              <a:t>새 보고서</a:t>
            </a:r>
            <a:r>
              <a:rPr lang="en-US" altLang="ko-KR" sz="1400" b="1" dirty="0" smtClean="0"/>
              <a:t>’</a:t>
            </a:r>
            <a:r>
              <a:rPr lang="ko-KR" altLang="en-US" sz="1400" b="1" dirty="0" smtClean="0"/>
              <a:t> </a:t>
            </a:r>
            <a:r>
              <a:rPr lang="en-US" altLang="ko-KR" sz="1400" b="1" dirty="0" smtClean="0"/>
              <a:t>:</a:t>
            </a:r>
            <a:r>
              <a:rPr lang="ko-KR" altLang="en-US" sz="1400" b="1" dirty="0" smtClean="0"/>
              <a:t> 이 전 검사파일 의 재 검사를 원할 경우</a:t>
            </a:r>
            <a:r>
              <a:rPr lang="en-US" altLang="ko-KR" sz="1400" b="1" dirty="0" smtClean="0"/>
              <a:t>,</a:t>
            </a:r>
            <a:r>
              <a:rPr lang="ko-KR" altLang="en-US" sz="1400" b="1" dirty="0"/>
              <a:t> </a:t>
            </a:r>
            <a:r>
              <a:rPr lang="en-US" altLang="ko-KR" sz="1400" b="1" dirty="0" smtClean="0"/>
              <a:t>’</a:t>
            </a:r>
            <a:r>
              <a:rPr lang="ko-KR" altLang="en-US" sz="1400" b="1" dirty="0" smtClean="0"/>
              <a:t>새 보고서</a:t>
            </a:r>
            <a:r>
              <a:rPr lang="en-US" altLang="ko-KR" sz="1400" b="1" dirty="0" smtClean="0"/>
              <a:t>’</a:t>
            </a:r>
          </a:p>
          <a:p>
            <a:r>
              <a:rPr lang="ko-KR" altLang="en-US" sz="1400" b="1" dirty="0"/>
              <a:t> </a:t>
            </a:r>
            <a:r>
              <a:rPr lang="ko-KR" altLang="en-US" sz="1400" b="1" dirty="0" smtClean="0"/>
              <a:t>   클릭</a:t>
            </a:r>
            <a:r>
              <a:rPr lang="en-US" altLang="ko-KR" sz="1400" b="1" dirty="0" smtClean="0"/>
              <a:t>.</a:t>
            </a:r>
            <a:r>
              <a:rPr lang="ko-KR" altLang="en-US" sz="1400" b="1" dirty="0" smtClean="0"/>
              <a:t> </a:t>
            </a:r>
            <a:r>
              <a:rPr lang="en-US" altLang="ko-KR" sz="1400" b="1" dirty="0" smtClean="0"/>
              <a:t>‘</a:t>
            </a:r>
            <a:r>
              <a:rPr lang="ko-KR" altLang="en-US" sz="1400" b="1" dirty="0" smtClean="0"/>
              <a:t>과거 검사 시기</a:t>
            </a:r>
            <a:r>
              <a:rPr lang="en-US" altLang="ko-KR" sz="1400" b="1" dirty="0" smtClean="0"/>
              <a:t>’</a:t>
            </a:r>
            <a:r>
              <a:rPr lang="ko-KR" altLang="en-US" sz="1400" b="1" dirty="0"/>
              <a:t> </a:t>
            </a:r>
            <a:r>
              <a:rPr lang="ko-KR" altLang="en-US" sz="1400" b="1" dirty="0" smtClean="0"/>
              <a:t>와 현재 까지 의 업데이트 된 새로운 비교대</a:t>
            </a:r>
            <a:endParaRPr lang="en-US" altLang="ko-KR" sz="1400" b="1" dirty="0" smtClean="0"/>
          </a:p>
          <a:p>
            <a:r>
              <a:rPr lang="ko-KR" altLang="en-US" sz="1400" b="1" dirty="0"/>
              <a:t> </a:t>
            </a:r>
            <a:r>
              <a:rPr lang="ko-KR" altLang="en-US" sz="1400" b="1" dirty="0" smtClean="0"/>
              <a:t>   상 </a:t>
            </a:r>
            <a:r>
              <a:rPr lang="en-US" altLang="ko-KR" sz="1400" b="1" dirty="0" smtClean="0"/>
              <a:t>DB </a:t>
            </a:r>
            <a:r>
              <a:rPr lang="ko-KR" altLang="en-US" sz="1400" b="1" dirty="0" smtClean="0"/>
              <a:t>와 재 검사 진행</a:t>
            </a:r>
            <a:endParaRPr lang="en-US" altLang="ko-KR" sz="1400" b="1" dirty="0" smtClean="0"/>
          </a:p>
          <a:p>
            <a:r>
              <a:rPr lang="en-US" altLang="ko-KR" sz="1400" dirty="0"/>
              <a:t> </a:t>
            </a:r>
            <a:r>
              <a:rPr lang="en-US" altLang="ko-KR" sz="1400" dirty="0" smtClean="0"/>
              <a:t>   - </a:t>
            </a:r>
            <a:r>
              <a:rPr lang="ko-KR" altLang="en-US" sz="1400" dirty="0" smtClean="0"/>
              <a:t>예</a:t>
            </a:r>
            <a:r>
              <a:rPr lang="en-US" altLang="ko-KR" sz="1400" dirty="0" smtClean="0"/>
              <a:t>)</a:t>
            </a:r>
            <a:r>
              <a:rPr lang="ko-KR" altLang="en-US" sz="1400" dirty="0" smtClean="0"/>
              <a:t> </a:t>
            </a:r>
            <a:r>
              <a:rPr lang="en-US" altLang="ko-KR" sz="1400" dirty="0" smtClean="0"/>
              <a:t>1</a:t>
            </a:r>
            <a:r>
              <a:rPr lang="ko-KR" altLang="en-US" sz="1400" dirty="0" smtClean="0"/>
              <a:t>년 전 검사 파일을 </a:t>
            </a:r>
            <a:r>
              <a:rPr lang="en-US" altLang="ko-KR" sz="1400" dirty="0" smtClean="0"/>
              <a:t>‘</a:t>
            </a:r>
            <a:r>
              <a:rPr lang="ko-KR" altLang="en-US" sz="1400" dirty="0" smtClean="0"/>
              <a:t>새보고서</a:t>
            </a:r>
            <a:r>
              <a:rPr lang="en-US" altLang="ko-KR" sz="1400" dirty="0" smtClean="0"/>
              <a:t>’</a:t>
            </a:r>
            <a:r>
              <a:rPr lang="ko-KR" altLang="en-US" sz="1400" dirty="0" smtClean="0"/>
              <a:t> 를 통해 재 검사를 할 경우 유사</a:t>
            </a:r>
            <a:endParaRPr lang="en-US" altLang="ko-KR" sz="1400" dirty="0" smtClean="0"/>
          </a:p>
          <a:p>
            <a:r>
              <a:rPr lang="ko-KR" altLang="en-US" sz="1400" dirty="0"/>
              <a:t> </a:t>
            </a:r>
            <a:r>
              <a:rPr lang="ko-KR" altLang="en-US" sz="1400" dirty="0" smtClean="0"/>
              <a:t>         도 </a:t>
            </a:r>
            <a:r>
              <a:rPr lang="en-US" altLang="ko-KR" sz="1400" dirty="0" smtClean="0"/>
              <a:t>%</a:t>
            </a:r>
            <a:r>
              <a:rPr lang="ko-KR" altLang="en-US" sz="1400" dirty="0" smtClean="0"/>
              <a:t>가 높아질 가능성 있음 이는 </a:t>
            </a:r>
            <a:r>
              <a:rPr lang="en-US" altLang="ko-KR" sz="1400" dirty="0" smtClean="0"/>
              <a:t>1</a:t>
            </a:r>
            <a:r>
              <a:rPr lang="ko-KR" altLang="en-US" sz="1400" dirty="0" smtClean="0"/>
              <a:t>년 간 축적된 데이터 를 바</a:t>
            </a:r>
            <a:endParaRPr lang="en-US" altLang="ko-KR" sz="1400" dirty="0" smtClean="0"/>
          </a:p>
          <a:p>
            <a:r>
              <a:rPr lang="ko-KR" altLang="en-US" sz="1400" dirty="0"/>
              <a:t> </a:t>
            </a:r>
            <a:r>
              <a:rPr lang="ko-KR" altLang="en-US" sz="1400" dirty="0" smtClean="0"/>
              <a:t>         탕으로 재 검사를 진행 하였기 때문 </a:t>
            </a:r>
            <a:endParaRPr lang="en-US" altLang="ko-KR" sz="1400" dirty="0"/>
          </a:p>
        </p:txBody>
      </p:sp>
      <p:sp>
        <p:nvSpPr>
          <p:cNvPr id="24" name="Rectangle 23"/>
          <p:cNvSpPr/>
          <p:nvPr/>
        </p:nvSpPr>
        <p:spPr>
          <a:xfrm>
            <a:off x="2891483" y="5878066"/>
            <a:ext cx="1512168" cy="502793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4403649" y="5878066"/>
            <a:ext cx="1512168" cy="50279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227186" y="4765543"/>
            <a:ext cx="624955" cy="71287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20" y="1631266"/>
            <a:ext cx="587229" cy="3797300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30420" y="3529916"/>
            <a:ext cx="587229" cy="691966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91483" y="1053530"/>
            <a:ext cx="3024334" cy="505728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3179515" y="1631266"/>
            <a:ext cx="936104" cy="574392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179515" y="1631266"/>
            <a:ext cx="936104" cy="574392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5155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자유형 26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t>19</a:t>
            </a:fld>
            <a:endParaRPr lang="ko-KR" altLang="en-US"/>
          </a:p>
        </p:txBody>
      </p:sp>
      <p:grpSp>
        <p:nvGrpSpPr>
          <p:cNvPr id="35" name="그룹 34"/>
          <p:cNvGrpSpPr/>
          <p:nvPr/>
        </p:nvGrpSpPr>
        <p:grpSpPr>
          <a:xfrm>
            <a:off x="270113" y="117426"/>
            <a:ext cx="5213658" cy="354217"/>
            <a:chOff x="551384" y="615477"/>
            <a:chExt cx="6524069" cy="412698"/>
          </a:xfrm>
        </p:grpSpPr>
        <p:cxnSp>
          <p:nvCxnSpPr>
            <p:cNvPr id="38" name="직선 연결선 37"/>
            <p:cNvCxnSpPr/>
            <p:nvPr/>
          </p:nvCxnSpPr>
          <p:spPr>
            <a:xfrm>
              <a:off x="551384" y="615477"/>
              <a:ext cx="0" cy="4065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587776" y="683928"/>
              <a:ext cx="6487677" cy="344247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유사도 검사 결과 확인 </a:t>
              </a:r>
              <a:r>
                <a:rPr lang="ko-KR" altLang="en-US" sz="2400" spc="-30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</a:t>
              </a:r>
              <a:r>
                <a:rPr lang="en-US" altLang="ko-KR" sz="2400" b="1" spc="-30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3</a:t>
              </a:r>
              <a:r>
                <a:rPr lang="en-US" altLang="ko-KR" sz="2400" b="1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)</a:t>
              </a:r>
              <a:r>
                <a:rPr lang="ko-KR" altLang="en-US" sz="2400" b="1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원문  확인</a:t>
              </a:r>
              <a:endParaRPr lang="ko-KR" altLang="en-US" sz="2400" b="1" spc="-30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71" y="598384"/>
            <a:ext cx="9145015" cy="6220536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523331" y="2349674"/>
            <a:ext cx="3888432" cy="129614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 flipH="1" flipV="1">
            <a:off x="1883371" y="1938884"/>
            <a:ext cx="257610" cy="43204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4835699" y="2006909"/>
            <a:ext cx="288032" cy="43204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 Box 6"/>
          <p:cNvSpPr txBox="1">
            <a:spLocks noChangeArrowheads="1"/>
          </p:cNvSpPr>
          <p:nvPr/>
        </p:nvSpPr>
        <p:spPr bwMode="auto">
          <a:xfrm>
            <a:off x="443211" y="1489561"/>
            <a:ext cx="2160240" cy="44932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106802" tIns="53401" rIns="106802" bIns="53401" anchor="ctr"/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ko-KR" altLang="en-US" sz="800" b="1" dirty="0" smtClean="0"/>
              <a:t>대표출처 확인 가능 및 </a:t>
            </a:r>
            <a:r>
              <a:rPr lang="en-US" altLang="ko-KR" sz="800" b="1" dirty="0" smtClean="0"/>
              <a:t>URL</a:t>
            </a:r>
            <a:r>
              <a:rPr lang="ko-KR" altLang="en-US" sz="800" b="1" dirty="0" smtClean="0"/>
              <a:t>클릭 하여 해당 출처 사이트 확인 가능</a:t>
            </a:r>
            <a:r>
              <a:rPr lang="en-US" altLang="ko-KR" sz="800" b="1" dirty="0" smtClean="0"/>
              <a:t>(Open</a:t>
            </a:r>
            <a:r>
              <a:rPr lang="ko-KR" altLang="en-US" sz="800" b="1" dirty="0" smtClean="0"/>
              <a:t> </a:t>
            </a:r>
            <a:r>
              <a:rPr lang="en-US" altLang="ko-KR" sz="800" b="1" dirty="0" smtClean="0"/>
              <a:t>Source</a:t>
            </a:r>
            <a:r>
              <a:rPr lang="ko-KR" altLang="en-US" sz="800" b="1" dirty="0" smtClean="0"/>
              <a:t>일 경우</a:t>
            </a:r>
            <a:r>
              <a:rPr lang="en-US" altLang="ko-KR" sz="800" b="1" dirty="0" smtClean="0"/>
              <a:t>)</a:t>
            </a:r>
          </a:p>
        </p:txBody>
      </p:sp>
      <p:sp>
        <p:nvSpPr>
          <p:cNvPr id="42" name="Text Box 6"/>
          <p:cNvSpPr txBox="1">
            <a:spLocks noChangeArrowheads="1"/>
          </p:cNvSpPr>
          <p:nvPr/>
        </p:nvSpPr>
        <p:spPr bwMode="auto">
          <a:xfrm>
            <a:off x="4055087" y="1540311"/>
            <a:ext cx="2160240" cy="44932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106802" tIns="53401" rIns="106802" bIns="53401" anchor="ctr"/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ko-KR" altLang="en-US" sz="800" b="1" dirty="0" smtClean="0"/>
              <a:t>원문보가기능</a:t>
            </a:r>
            <a:r>
              <a:rPr lang="en-US" altLang="ko-KR" sz="800" b="1" dirty="0" smtClean="0"/>
              <a:t>:</a:t>
            </a:r>
            <a:r>
              <a:rPr lang="ko-KR" altLang="en-US" sz="800" b="1" dirty="0"/>
              <a:t> </a:t>
            </a:r>
            <a:r>
              <a:rPr lang="ko-KR" altLang="en-US" sz="800" b="1" dirty="0" smtClean="0"/>
              <a:t>클릭 시 왼편 에 텍스트 기반의 원분 확인 가능</a:t>
            </a:r>
            <a:r>
              <a:rPr lang="en-US" altLang="ko-KR" sz="800" b="1" dirty="0" smtClean="0"/>
              <a:t>(</a:t>
            </a:r>
            <a:r>
              <a:rPr lang="ko-KR" altLang="en-US" sz="800" b="1" dirty="0" smtClean="0"/>
              <a:t>해당 문장 포함 한 전체 단락 제공</a:t>
            </a:r>
            <a:r>
              <a:rPr lang="en-US" altLang="ko-KR" sz="800" b="1" dirty="0" smtClean="0"/>
              <a:t>(OA))</a:t>
            </a:r>
          </a:p>
        </p:txBody>
      </p:sp>
      <p:sp>
        <p:nvSpPr>
          <p:cNvPr id="43" name="Text Box 6"/>
          <p:cNvSpPr txBox="1">
            <a:spLocks noChangeArrowheads="1"/>
          </p:cNvSpPr>
          <p:nvPr/>
        </p:nvSpPr>
        <p:spPr bwMode="auto">
          <a:xfrm>
            <a:off x="9300195" y="1489562"/>
            <a:ext cx="2423431" cy="25883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106802" tIns="53401" rIns="106802" bIns="53401" anchor="ctr"/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marL="171450" indent="-171450">
              <a:spcBef>
                <a:spcPct val="0"/>
              </a:spcBef>
            </a:pPr>
            <a:r>
              <a:rPr lang="ko-KR" altLang="en-US" sz="1300" b="1" dirty="0" smtClean="0"/>
              <a:t>각 각의 출처를 클릭 하면 본문 상 해당 부분 에 </a:t>
            </a:r>
            <a:r>
              <a:rPr lang="en-US" altLang="ko-KR" sz="1300" b="1" dirty="0" smtClean="0"/>
              <a:t>‘</a:t>
            </a:r>
            <a:r>
              <a:rPr lang="ko-KR" altLang="en-US" sz="1300" b="1" dirty="0" smtClean="0"/>
              <a:t>매칭부분</a:t>
            </a:r>
            <a:r>
              <a:rPr lang="en-US" altLang="ko-KR" sz="1300" b="1" dirty="0" smtClean="0"/>
              <a:t>’</a:t>
            </a:r>
            <a:r>
              <a:rPr lang="ko-KR" altLang="en-US" sz="1300" b="1" dirty="0" smtClean="0"/>
              <a:t> 의 앞</a:t>
            </a:r>
            <a:r>
              <a:rPr lang="en-US" altLang="ko-KR" sz="1300" b="1" dirty="0" smtClean="0"/>
              <a:t>/</a:t>
            </a:r>
            <a:r>
              <a:rPr lang="ko-KR" altLang="en-US" sz="1300" b="1" dirty="0" smtClean="0"/>
              <a:t>뒤 문맥을 포함 한 원문</a:t>
            </a:r>
            <a:r>
              <a:rPr lang="en-US" altLang="ko-KR" sz="1300" b="1" dirty="0" smtClean="0"/>
              <a:t> Preview </a:t>
            </a:r>
            <a:r>
              <a:rPr lang="ko-KR" altLang="en-US" sz="1300" b="1" dirty="0"/>
              <a:t> </a:t>
            </a:r>
            <a:r>
              <a:rPr lang="en-US" altLang="ko-KR" sz="1300" b="1" dirty="0" smtClean="0"/>
              <a:t>Box </a:t>
            </a:r>
            <a:r>
              <a:rPr lang="ko-KR" altLang="en-US" sz="1300" b="1" dirty="0" smtClean="0"/>
              <a:t>확인 가능 </a:t>
            </a:r>
            <a:endParaRPr lang="en-US" altLang="ko-KR" sz="1300" b="1" dirty="0"/>
          </a:p>
          <a:p>
            <a:pPr marL="171450" indent="-171450">
              <a:spcBef>
                <a:spcPct val="0"/>
              </a:spcBef>
            </a:pPr>
            <a:endParaRPr lang="en-US" altLang="ko-KR" sz="1300" b="1" dirty="0" smtClean="0"/>
          </a:p>
          <a:p>
            <a:pPr marL="171450" indent="-171450">
              <a:spcBef>
                <a:spcPct val="0"/>
              </a:spcBef>
            </a:pPr>
            <a:r>
              <a:rPr lang="ko-KR" altLang="en-US" sz="1300" b="1" dirty="0" smtClean="0"/>
              <a:t>대표 출처 의 인터넷 </a:t>
            </a:r>
            <a:r>
              <a:rPr lang="en-US" altLang="ko-KR" sz="1300" b="1" dirty="0" smtClean="0"/>
              <a:t>URL </a:t>
            </a:r>
            <a:r>
              <a:rPr lang="ko-KR" altLang="en-US" sz="1300" b="1" dirty="0" smtClean="0"/>
              <a:t>확인 가능 </a:t>
            </a:r>
            <a:endParaRPr lang="en-US" altLang="ko-KR" sz="1300" b="1" dirty="0" smtClean="0"/>
          </a:p>
          <a:p>
            <a:pPr marL="171450" indent="-171450">
              <a:spcBef>
                <a:spcPct val="0"/>
              </a:spcBef>
            </a:pPr>
            <a:endParaRPr lang="en-US" altLang="ko-KR" sz="1300" b="1" dirty="0"/>
          </a:p>
          <a:p>
            <a:pPr marL="171450" indent="-171450">
              <a:spcBef>
                <a:spcPct val="0"/>
              </a:spcBef>
            </a:pPr>
            <a:r>
              <a:rPr lang="ko-KR" altLang="en-US" sz="1300" b="1" dirty="0" smtClean="0"/>
              <a:t>원문보기 클릭 하여 </a:t>
            </a:r>
            <a:r>
              <a:rPr lang="en-US" altLang="ko-KR" sz="1300" b="1" dirty="0" smtClean="0"/>
              <a:t>’</a:t>
            </a:r>
            <a:r>
              <a:rPr lang="ko-KR" altLang="en-US" sz="1300" b="1" dirty="0" smtClean="0"/>
              <a:t>페이지상</a:t>
            </a:r>
            <a:r>
              <a:rPr lang="en-US" altLang="ko-KR" sz="1300" b="1" dirty="0" smtClean="0"/>
              <a:t>’</a:t>
            </a:r>
            <a:r>
              <a:rPr lang="ko-KR" altLang="en-US" sz="1300" b="1" dirty="0" smtClean="0"/>
              <a:t> 텍스트 원문   확인 가능</a:t>
            </a:r>
            <a:endParaRPr lang="en-US" altLang="ko-KR" sz="1300" b="1" dirty="0" smtClean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6017" y="1125538"/>
            <a:ext cx="383938" cy="4176464"/>
          </a:xfrm>
          <a:prstGeom prst="rect">
            <a:avLst/>
          </a:prstGeom>
        </p:spPr>
      </p:pic>
      <p:cxnSp>
        <p:nvCxnSpPr>
          <p:cNvPr id="11" name="Elbow Connector 10"/>
          <p:cNvCxnSpPr/>
          <p:nvPr/>
        </p:nvCxnSpPr>
        <p:spPr>
          <a:xfrm flipV="1">
            <a:off x="5483771" y="2205658"/>
            <a:ext cx="1800200" cy="648072"/>
          </a:xfrm>
          <a:prstGeom prst="bentConnector3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6902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자유형 21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맑은 고딕" panose="020B0503020000020004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3173537" y="1818996"/>
            <a:ext cx="583264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0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이용 전 </a:t>
            </a:r>
            <a:r>
              <a:rPr lang="en-US" altLang="ko-KR" sz="20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Check </a:t>
            </a:r>
            <a:r>
              <a:rPr lang="ko-KR" altLang="en-US" sz="20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사항 </a:t>
            </a:r>
            <a:r>
              <a:rPr lang="en-US" altLang="ko-KR" sz="2000" spc="-15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altLang="ko-KR" sz="20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(3~5P)</a:t>
            </a:r>
          </a:p>
          <a:p>
            <a:pPr algn="ctr">
              <a:lnSpc>
                <a:spcPct val="150000"/>
              </a:lnSpc>
            </a:pPr>
            <a:endParaRPr lang="en-US" altLang="ko-KR" sz="20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20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접속 </a:t>
            </a:r>
            <a:r>
              <a:rPr lang="ko-KR" altLang="en-US" sz="2000" spc="-15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및 계정 생성 </a:t>
            </a:r>
            <a:r>
              <a:rPr lang="en-US" altLang="ko-KR" sz="20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(6~8P)</a:t>
            </a:r>
          </a:p>
          <a:p>
            <a:pPr algn="ctr">
              <a:lnSpc>
                <a:spcPct val="150000"/>
              </a:lnSpc>
            </a:pPr>
            <a:endParaRPr lang="en-US" altLang="ko-KR" sz="20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20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작성 파일 업로드 </a:t>
            </a:r>
            <a:r>
              <a:rPr lang="en-US" altLang="ko-KR" sz="2000" spc="-15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(</a:t>
            </a:r>
            <a:r>
              <a:rPr lang="en-US" altLang="ko-KR" sz="20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9~13P)</a:t>
            </a:r>
          </a:p>
          <a:p>
            <a:pPr algn="ctr">
              <a:lnSpc>
                <a:spcPct val="150000"/>
              </a:lnSpc>
            </a:pPr>
            <a:endParaRPr lang="ko-KR" altLang="en-US" sz="20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20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유사도 </a:t>
            </a:r>
            <a:r>
              <a:rPr lang="ko-KR" altLang="en-US" sz="2000" spc="-15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검사 결과 </a:t>
            </a:r>
            <a:r>
              <a:rPr lang="ko-KR" altLang="en-US" sz="20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확인 </a:t>
            </a:r>
            <a:r>
              <a:rPr lang="en-US" altLang="ko-KR" sz="20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(14~20P)</a:t>
            </a:r>
            <a:r>
              <a:rPr lang="ko-KR" altLang="en-US" sz="20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endParaRPr lang="en-US" altLang="ko-KR" sz="2000" spc="-150" dirty="0" smtClean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algn="ctr">
              <a:lnSpc>
                <a:spcPct val="150000"/>
              </a:lnSpc>
            </a:pPr>
            <a:endParaRPr lang="ko-KR" altLang="en-US" sz="20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algn="ctr">
              <a:lnSpc>
                <a:spcPct val="150000"/>
              </a:lnSpc>
            </a:pPr>
            <a:r>
              <a:rPr lang="en-US" altLang="ko-KR" sz="20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Q&amp;A </a:t>
            </a:r>
            <a:r>
              <a:rPr lang="en-US" altLang="ko-KR" sz="2000" spc="-15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(</a:t>
            </a:r>
            <a:r>
              <a:rPr lang="en-US" altLang="ko-KR" sz="20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21~26P)</a:t>
            </a:r>
            <a:endParaRPr lang="ko-KR" altLang="en-US" sz="20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436" b="-8849"/>
          <a:stretch/>
        </p:blipFill>
        <p:spPr>
          <a:xfrm>
            <a:off x="3107507" y="743580"/>
            <a:ext cx="1095956" cy="847954"/>
          </a:xfrm>
          <a:prstGeom prst="rect">
            <a:avLst/>
          </a:prstGeom>
        </p:spPr>
      </p:pic>
      <p:grpSp>
        <p:nvGrpSpPr>
          <p:cNvPr id="33" name="그룹 32"/>
          <p:cNvGrpSpPr/>
          <p:nvPr/>
        </p:nvGrpSpPr>
        <p:grpSpPr>
          <a:xfrm>
            <a:off x="270113" y="117426"/>
            <a:ext cx="5213658" cy="354214"/>
            <a:chOff x="551384" y="615477"/>
            <a:chExt cx="6524069" cy="412695"/>
          </a:xfrm>
        </p:grpSpPr>
        <p:cxnSp>
          <p:nvCxnSpPr>
            <p:cNvPr id="34" name="직선 연결선 33"/>
            <p:cNvCxnSpPr/>
            <p:nvPr/>
          </p:nvCxnSpPr>
          <p:spPr>
            <a:xfrm>
              <a:off x="551384" y="615477"/>
              <a:ext cx="0" cy="4065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/>
            <p:cNvSpPr txBox="1"/>
            <p:nvPr/>
          </p:nvSpPr>
          <p:spPr>
            <a:xfrm>
              <a:off x="587776" y="683924"/>
              <a:ext cx="6487677" cy="344248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Contents</a:t>
              </a:r>
              <a:endParaRPr lang="ko-KR" altLang="en-US" sz="2400" spc="-30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0070C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4" name="직사각형 3"/>
          <p:cNvSpPr/>
          <p:nvPr/>
        </p:nvSpPr>
        <p:spPr>
          <a:xfrm>
            <a:off x="3107507" y="936725"/>
            <a:ext cx="60546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ko-KR" sz="2400" b="1" u="sng" dirty="0" err="1" smtClean="0">
                <a:solidFill>
                  <a:srgbClr val="044D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Turnitin</a:t>
            </a:r>
            <a:r>
              <a:rPr lang="en-GB" altLang="ko-KR" sz="2400" b="1" u="sng" dirty="0" smtClean="0">
                <a:solidFill>
                  <a:srgbClr val="044D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ko-KR" altLang="en-US" sz="2400" b="1" u="sng" dirty="0" smtClean="0">
                <a:solidFill>
                  <a:srgbClr val="044D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학생 </a:t>
            </a:r>
            <a:r>
              <a:rPr lang="en-US" altLang="ko-KR" sz="2400" b="1" u="sng" dirty="0" smtClean="0">
                <a:solidFill>
                  <a:srgbClr val="044D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(Student)</a:t>
            </a:r>
            <a:r>
              <a:rPr lang="ko-KR" altLang="en-US" sz="2400" b="1" u="sng" dirty="0" smtClean="0">
                <a:solidFill>
                  <a:srgbClr val="044D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계정</a:t>
            </a:r>
            <a:endParaRPr lang="en-US" altLang="ko-KR" sz="2400" b="1" u="sng" dirty="0">
              <a:solidFill>
                <a:srgbClr val="044D9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2381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자유형 21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grpSp>
        <p:nvGrpSpPr>
          <p:cNvPr id="25" name="그룹 24"/>
          <p:cNvGrpSpPr/>
          <p:nvPr/>
        </p:nvGrpSpPr>
        <p:grpSpPr>
          <a:xfrm>
            <a:off x="270113" y="117426"/>
            <a:ext cx="7949962" cy="354218"/>
            <a:chOff x="551384" y="615477"/>
            <a:chExt cx="9948121" cy="412699"/>
          </a:xfrm>
        </p:grpSpPr>
        <p:cxnSp>
          <p:nvCxnSpPr>
            <p:cNvPr id="27" name="직선 연결선 26"/>
            <p:cNvCxnSpPr/>
            <p:nvPr/>
          </p:nvCxnSpPr>
          <p:spPr>
            <a:xfrm>
              <a:off x="551384" y="615477"/>
              <a:ext cx="0" cy="4065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587776" y="683929"/>
              <a:ext cx="9911729" cy="344247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유사도 검사 결과 확인</a:t>
              </a:r>
              <a:r>
                <a:rPr lang="en-US" altLang="ko-KR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 </a:t>
              </a:r>
              <a:r>
                <a:rPr lang="en-US" altLang="ko-KR" sz="2400" spc="-30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4</a:t>
              </a:r>
              <a:r>
                <a:rPr lang="en-US" altLang="ko-KR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) </a:t>
              </a: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독창성보고서</a:t>
              </a:r>
              <a:r>
                <a:rPr lang="en-US" altLang="ko-KR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(</a:t>
              </a: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유사도 결과 </a:t>
              </a:r>
              <a:r>
                <a:rPr lang="en-US" altLang="ko-KR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)</a:t>
              </a: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다운로드</a:t>
              </a:r>
              <a:endParaRPr lang="ko-KR" altLang="en-US" sz="2400" spc="-30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t>20</a:t>
            </a:fld>
            <a:endParaRPr lang="ko-KR" altLang="en-US"/>
          </a:p>
        </p:txBody>
      </p:sp>
      <p:sp>
        <p:nvSpPr>
          <p:cNvPr id="6" name="Rectangle 5"/>
          <p:cNvSpPr/>
          <p:nvPr/>
        </p:nvSpPr>
        <p:spPr>
          <a:xfrm>
            <a:off x="227187" y="4725938"/>
            <a:ext cx="504056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1363" y="2205658"/>
            <a:ext cx="3069732" cy="2664296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20" name="TextBox 19"/>
          <p:cNvSpPr txBox="1"/>
          <p:nvPr/>
        </p:nvSpPr>
        <p:spPr>
          <a:xfrm>
            <a:off x="5555779" y="621482"/>
            <a:ext cx="621516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b="1" dirty="0" smtClean="0"/>
              <a:t>1. </a:t>
            </a:r>
            <a:r>
              <a:rPr lang="ko-KR" altLang="en-US" sz="1300" b="1" dirty="0" smtClean="0"/>
              <a:t>현재보기</a:t>
            </a:r>
            <a:r>
              <a:rPr lang="en-US" altLang="ko-KR" sz="1300" b="1" dirty="0" smtClean="0"/>
              <a:t>:</a:t>
            </a:r>
            <a:r>
              <a:rPr lang="ko-KR" altLang="en-US" sz="1300" b="1" dirty="0" smtClean="0"/>
              <a:t> </a:t>
            </a:r>
            <a:r>
              <a:rPr lang="ko-KR" altLang="en-US" sz="1300" dirty="0" smtClean="0"/>
              <a:t>매칭 부분이 표시되어 있는 원문 및 검사결과</a:t>
            </a:r>
            <a:r>
              <a:rPr lang="en-US" altLang="ko-KR" sz="1300" dirty="0" smtClean="0"/>
              <a:t>(</a:t>
            </a:r>
            <a:r>
              <a:rPr lang="ko-KR" altLang="en-US" sz="1300" dirty="0" smtClean="0"/>
              <a:t>매칭 출처 </a:t>
            </a:r>
            <a:r>
              <a:rPr lang="en-US" altLang="ko-KR" sz="1300" dirty="0" smtClean="0"/>
              <a:t>&amp;</a:t>
            </a:r>
            <a:r>
              <a:rPr lang="ko-KR" altLang="en-US" sz="1300" dirty="0" smtClean="0"/>
              <a:t> 유사도</a:t>
            </a:r>
            <a:r>
              <a:rPr lang="en-US" altLang="ko-KR" sz="1300" dirty="0" smtClean="0"/>
              <a:t>%)</a:t>
            </a:r>
          </a:p>
          <a:p>
            <a:r>
              <a:rPr lang="ko-KR" altLang="en-US" sz="1300" dirty="0"/>
              <a:t> </a:t>
            </a:r>
            <a:r>
              <a:rPr lang="ko-KR" altLang="en-US" sz="1300" dirty="0" smtClean="0"/>
              <a:t>               다운로드</a:t>
            </a:r>
            <a:endParaRPr lang="en-US" sz="1300" dirty="0"/>
          </a:p>
        </p:txBody>
      </p:sp>
      <p:sp>
        <p:nvSpPr>
          <p:cNvPr id="34" name="Rectangle 33"/>
          <p:cNvSpPr/>
          <p:nvPr/>
        </p:nvSpPr>
        <p:spPr>
          <a:xfrm>
            <a:off x="1955379" y="2925738"/>
            <a:ext cx="1728192" cy="1008112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/>
          <p:cNvSpPr txBox="1"/>
          <p:nvPr/>
        </p:nvSpPr>
        <p:spPr>
          <a:xfrm>
            <a:off x="5541690" y="3749926"/>
            <a:ext cx="632577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300" b="1" dirty="0" smtClean="0"/>
              <a:t>2.</a:t>
            </a:r>
            <a:r>
              <a:rPr lang="ko-KR" altLang="en-US" sz="1300" b="1" dirty="0" smtClean="0"/>
              <a:t> 디지털 수령증</a:t>
            </a:r>
            <a:r>
              <a:rPr lang="en-US" altLang="ko-KR" sz="1300" b="1" dirty="0" smtClean="0"/>
              <a:t>:</a:t>
            </a:r>
            <a:r>
              <a:rPr lang="ko-KR" altLang="en-US" sz="1300" b="1" dirty="0" smtClean="0"/>
              <a:t> </a:t>
            </a:r>
            <a:r>
              <a:rPr lang="en-US" altLang="ko-KR" sz="1300" dirty="0" smtClean="0"/>
              <a:t>1</a:t>
            </a:r>
            <a:r>
              <a:rPr lang="ko-KR" altLang="en-US" sz="1300" dirty="0" smtClean="0"/>
              <a:t>장 으로 되어 있는 수령증</a:t>
            </a:r>
            <a:r>
              <a:rPr lang="en-US" altLang="ko-KR" sz="1300" dirty="0" smtClean="0"/>
              <a:t>,</a:t>
            </a:r>
            <a:r>
              <a:rPr lang="ko-KR" altLang="en-US" sz="1300" dirty="0" smtClean="0"/>
              <a:t> 아래 와 같이 검사일자 및 파일제목</a:t>
            </a:r>
            <a:endParaRPr lang="en-US" altLang="ko-KR" sz="1300" dirty="0" smtClean="0"/>
          </a:p>
          <a:p>
            <a:r>
              <a:rPr lang="ko-KR" altLang="en-US" sz="1300" dirty="0"/>
              <a:t> </a:t>
            </a:r>
            <a:r>
              <a:rPr lang="ko-KR" altLang="en-US" sz="1300" dirty="0" smtClean="0"/>
              <a:t>                      작성자 등 기본 정보 확인 가능</a:t>
            </a:r>
            <a:r>
              <a:rPr lang="en-US" altLang="ko-KR" sz="1300" b="1" dirty="0" smtClean="0"/>
              <a:t>(</a:t>
            </a:r>
            <a:r>
              <a:rPr lang="ko-KR" altLang="en-US" sz="1300" b="1" dirty="0" smtClean="0">
                <a:solidFill>
                  <a:srgbClr val="FF0000"/>
                </a:solidFill>
              </a:rPr>
              <a:t>매칭출처 및 유사도 </a:t>
            </a:r>
            <a:r>
              <a:rPr lang="en-US" altLang="ko-KR" sz="1300" b="1" dirty="0" smtClean="0">
                <a:solidFill>
                  <a:srgbClr val="FF0000"/>
                </a:solidFill>
              </a:rPr>
              <a:t>%</a:t>
            </a:r>
            <a:r>
              <a:rPr lang="ko-KR" altLang="en-US" sz="1300" b="1" dirty="0" smtClean="0">
                <a:solidFill>
                  <a:srgbClr val="FF0000"/>
                </a:solidFill>
              </a:rPr>
              <a:t> 확인불가</a:t>
            </a:r>
            <a:r>
              <a:rPr lang="en-US" altLang="ko-KR" sz="1300" b="1" dirty="0" smtClean="0"/>
              <a:t>)</a:t>
            </a:r>
            <a:endParaRPr lang="en-US" sz="1300" b="1" dirty="0"/>
          </a:p>
        </p:txBody>
      </p:sp>
      <p:cxnSp>
        <p:nvCxnSpPr>
          <p:cNvPr id="47" name="Straight Connector 46"/>
          <p:cNvCxnSpPr/>
          <p:nvPr/>
        </p:nvCxnSpPr>
        <p:spPr>
          <a:xfrm flipH="1">
            <a:off x="2099395" y="4149874"/>
            <a:ext cx="1440160" cy="28803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2099395" y="4149874"/>
            <a:ext cx="1440160" cy="231343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511410" y="5769774"/>
            <a:ext cx="7852681" cy="523220"/>
          </a:xfrm>
          <a:prstGeom prst="rect">
            <a:avLst/>
          </a:prstGeom>
          <a:noFill/>
          <a:ln w="222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*”</a:t>
            </a:r>
            <a:r>
              <a:rPr lang="ko-KR" altLang="en-US" sz="1400" b="1" dirty="0" err="1" smtClean="0">
                <a:solidFill>
                  <a:srgbClr val="FF0000"/>
                </a:solidFill>
              </a:rPr>
              <a:t>현재보기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”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페이지와 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“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디지털수령증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“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모두 프린트하여 제출</a:t>
            </a:r>
            <a:endParaRPr lang="en-US" altLang="ko-KR" sz="1400" b="1" dirty="0" smtClean="0">
              <a:solidFill>
                <a:srgbClr val="FF0000"/>
              </a:solidFill>
            </a:endParaRPr>
          </a:p>
          <a:p>
            <a:r>
              <a:rPr lang="en-US" altLang="ko-KR" sz="1400" b="1" dirty="0">
                <a:solidFill>
                  <a:srgbClr val="FF0000"/>
                </a:solidFill>
              </a:rPr>
              <a:t> 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  </a:t>
            </a:r>
            <a:r>
              <a:rPr lang="ko-KR" altLang="en-US" sz="1400" b="1" dirty="0" err="1" smtClean="0">
                <a:solidFill>
                  <a:srgbClr val="FF0000"/>
                </a:solidFill>
              </a:rPr>
              <a:t>유사도의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 절대적인 기준은 없으며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, </a:t>
            </a:r>
            <a:r>
              <a:rPr lang="ko-KR" altLang="en-US" sz="1400" b="1" dirty="0" err="1" smtClean="0">
                <a:solidFill>
                  <a:srgbClr val="FF0000"/>
                </a:solidFill>
              </a:rPr>
              <a:t>유사도와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 매칭 출처를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지도교수와 함께 검토하고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점검함</a:t>
            </a:r>
            <a:endParaRPr lang="en-US" sz="1400" b="1" dirty="0">
              <a:solidFill>
                <a:srgbClr val="FF0000"/>
              </a:solidFill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683977" y="1025273"/>
            <a:ext cx="2684646" cy="25125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868147" y="4340961"/>
            <a:ext cx="2779526" cy="23255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153" y="1576129"/>
            <a:ext cx="749300" cy="3822700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  <p:sp>
        <p:nvSpPr>
          <p:cNvPr id="9" name="Rectangle 8"/>
          <p:cNvSpPr/>
          <p:nvPr/>
        </p:nvSpPr>
        <p:spPr>
          <a:xfrm>
            <a:off x="111153" y="4170361"/>
            <a:ext cx="749300" cy="627585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Elbow Connector 11"/>
          <p:cNvCxnSpPr>
            <a:endCxn id="8" idx="1"/>
          </p:cNvCxnSpPr>
          <p:nvPr/>
        </p:nvCxnSpPr>
        <p:spPr>
          <a:xfrm flipV="1">
            <a:off x="860453" y="3537806"/>
            <a:ext cx="950910" cy="878835"/>
          </a:xfrm>
          <a:prstGeom prst="bentConnector3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8254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9759200" y="6404297"/>
            <a:ext cx="1965610" cy="3386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ko-KR" sz="2000" spc="-10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Yoon가변 윤고딕 550_TT" panose="02020603020101020101" pitchFamily="18" charset="-127"/>
                <a:cs typeface="Arial" panose="020B0604020202020204" pitchFamily="34" charset="0"/>
              </a:rPr>
              <a:t>PPT TEMPLATE</a:t>
            </a:r>
            <a:endParaRPr lang="ko-KR" altLang="en-US" sz="2000" spc="-10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Yoon가변 윤고딕 550_TT" panose="02020603020101020101" pitchFamily="18" charset="-127"/>
              <a:cs typeface="Arial" panose="020B0604020202020204" pitchFamily="34" charset="0"/>
            </a:endParaRPr>
          </a:p>
        </p:txBody>
      </p:sp>
      <p:sp>
        <p:nvSpPr>
          <p:cNvPr id="26" name="자유형 25"/>
          <p:cNvSpPr/>
          <p:nvPr/>
        </p:nvSpPr>
        <p:spPr>
          <a:xfrm rot="5400000">
            <a:off x="5823297" y="-451865"/>
            <a:ext cx="1764603" cy="7295159"/>
          </a:xfrm>
          <a:custGeom>
            <a:avLst/>
            <a:gdLst>
              <a:gd name="connsiteX0" fmla="*/ 0 w 828099"/>
              <a:gd name="connsiteY0" fmla="*/ 3303002 h 3303002"/>
              <a:gd name="connsiteX1" fmla="*/ 0 w 828099"/>
              <a:gd name="connsiteY1" fmla="*/ 355342 h 3303002"/>
              <a:gd name="connsiteX2" fmla="*/ 7 w 828099"/>
              <a:gd name="connsiteY2" fmla="*/ 355342 h 3303002"/>
              <a:gd name="connsiteX3" fmla="*/ 414053 w 828099"/>
              <a:gd name="connsiteY3" fmla="*/ 0 h 3303002"/>
              <a:gd name="connsiteX4" fmla="*/ 828099 w 828099"/>
              <a:gd name="connsiteY4" fmla="*/ 355342 h 3303002"/>
              <a:gd name="connsiteX5" fmla="*/ 828093 w 828099"/>
              <a:gd name="connsiteY5" fmla="*/ 355342 h 3303002"/>
              <a:gd name="connsiteX6" fmla="*/ 828093 w 828099"/>
              <a:gd name="connsiteY6" fmla="*/ 3302996 h 3303002"/>
              <a:gd name="connsiteX7" fmla="*/ 414055 w 828099"/>
              <a:gd name="connsiteY7" fmla="*/ 2947660 h 3303002"/>
              <a:gd name="connsiteX8" fmla="*/ 8 w 828099"/>
              <a:gd name="connsiteY8" fmla="*/ 3303002 h 3303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8099" h="3303002">
                <a:moveTo>
                  <a:pt x="0" y="3303002"/>
                </a:moveTo>
                <a:lnTo>
                  <a:pt x="0" y="355342"/>
                </a:lnTo>
                <a:lnTo>
                  <a:pt x="7" y="355342"/>
                </a:lnTo>
                <a:lnTo>
                  <a:pt x="414053" y="0"/>
                </a:lnTo>
                <a:lnTo>
                  <a:pt x="828099" y="355342"/>
                </a:lnTo>
                <a:lnTo>
                  <a:pt x="828093" y="355342"/>
                </a:lnTo>
                <a:lnTo>
                  <a:pt x="828093" y="3302996"/>
                </a:lnTo>
                <a:lnTo>
                  <a:pt x="414055" y="2947660"/>
                </a:lnTo>
                <a:lnTo>
                  <a:pt x="8" y="3303002"/>
                </a:lnTo>
                <a:close/>
              </a:path>
            </a:pathLst>
          </a:custGeom>
          <a:solidFill>
            <a:srgbClr val="8FC7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pic>
        <p:nvPicPr>
          <p:cNvPr id="57" name="그림 5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436" b="-8849"/>
          <a:stretch/>
        </p:blipFill>
        <p:spPr>
          <a:xfrm>
            <a:off x="674847" y="2313413"/>
            <a:ext cx="2131329" cy="1764604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3433321" y="2867782"/>
            <a:ext cx="6730970" cy="63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ko-KR" sz="44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Q&amp;A</a:t>
            </a:r>
            <a:endParaRPr lang="ko-KR" altLang="en-US" sz="44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8" name="자유형 7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417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자유형 9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155179" y="959615"/>
            <a:ext cx="11449272" cy="527849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6802" tIns="53401" rIns="106802" bIns="53401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en-US" altLang="ko-KR" sz="1400" b="1" dirty="0" smtClean="0">
                <a:solidFill>
                  <a:srgbClr val="FF0000"/>
                </a:solidFill>
              </a:rPr>
              <a:t>Q</a:t>
            </a:r>
            <a:r>
              <a:rPr lang="en-US" altLang="ko-KR" sz="1400" b="1" dirty="0">
                <a:solidFill>
                  <a:srgbClr val="FF0000"/>
                </a:solidFill>
              </a:rPr>
              <a:t>. </a:t>
            </a:r>
            <a:r>
              <a:rPr lang="ko-KR" altLang="en-US" sz="1400" b="1" dirty="0">
                <a:solidFill>
                  <a:srgbClr val="FF0000"/>
                </a:solidFill>
              </a:rPr>
              <a:t>몇 </a:t>
            </a:r>
            <a:r>
              <a:rPr lang="en-US" altLang="ko-KR" sz="1400" b="1" dirty="0">
                <a:solidFill>
                  <a:srgbClr val="FF0000"/>
                </a:solidFill>
              </a:rPr>
              <a:t>% </a:t>
            </a:r>
            <a:r>
              <a:rPr lang="ko-KR" altLang="en-US" sz="1400" b="1" dirty="0">
                <a:solidFill>
                  <a:srgbClr val="FF0000"/>
                </a:solidFill>
              </a:rPr>
              <a:t>이상이면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표절인가요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?</a:t>
            </a:r>
            <a:endParaRPr lang="en-US" altLang="ko-KR" sz="1400" b="1" dirty="0">
              <a:solidFill>
                <a:srgbClr val="FF0000"/>
              </a:solidFill>
            </a:endParaRPr>
          </a:p>
          <a:p>
            <a:pPr eaLnBrk="1" latinLnBrk="0" hangingPunct="1">
              <a:spcBef>
                <a:spcPct val="0"/>
              </a:spcBef>
              <a:buFontTx/>
              <a:buNone/>
            </a:pPr>
            <a:endParaRPr lang="en-US" altLang="ko-KR" sz="1400" b="1" dirty="0"/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en-US" altLang="ko-KR" sz="1400" b="1" dirty="0"/>
              <a:t>A : </a:t>
            </a:r>
            <a:r>
              <a:rPr lang="ko-KR" altLang="en-US" sz="1400" b="1" dirty="0" smtClean="0"/>
              <a:t>유사도 </a:t>
            </a:r>
            <a:r>
              <a:rPr lang="en-US" altLang="ko-KR" sz="1400" b="1" dirty="0" smtClean="0"/>
              <a:t>%</a:t>
            </a:r>
            <a:r>
              <a:rPr lang="ko-KR" altLang="en-US" sz="1400" b="1" dirty="0" smtClean="0"/>
              <a:t>에 대한 절대적인 기준은 없습니다</a:t>
            </a:r>
            <a:r>
              <a:rPr lang="en-US" altLang="ko-KR" sz="1400" b="1" dirty="0" smtClean="0"/>
              <a:t>. </a:t>
            </a:r>
            <a:r>
              <a:rPr lang="ko-KR" altLang="en-US" sz="1400" b="1" dirty="0" smtClean="0"/>
              <a:t>유사도 </a:t>
            </a:r>
            <a:r>
              <a:rPr lang="en-US" altLang="ko-KR" sz="1400" b="1" dirty="0"/>
              <a:t>%</a:t>
            </a:r>
            <a:r>
              <a:rPr lang="ko-KR" altLang="en-US" sz="1400" b="1" dirty="0"/>
              <a:t>가 높으면 </a:t>
            </a:r>
            <a:r>
              <a:rPr lang="ko-KR" altLang="en-US" sz="1400" b="1" dirty="0" smtClean="0"/>
              <a:t>표절인지 </a:t>
            </a:r>
            <a:r>
              <a:rPr lang="ko-KR" altLang="en-US" sz="1400" b="1" dirty="0"/>
              <a:t>의심 할 수 </a:t>
            </a:r>
            <a:r>
              <a:rPr lang="ko-KR" altLang="en-US" sz="1400" b="1" dirty="0" smtClean="0"/>
              <a:t>있으나</a:t>
            </a:r>
            <a:r>
              <a:rPr lang="en-US" altLang="ko-KR" sz="1400" b="1" dirty="0" smtClean="0"/>
              <a:t>,</a:t>
            </a:r>
            <a:r>
              <a:rPr lang="ko-KR" altLang="en-US" sz="1400" b="1" dirty="0" smtClean="0"/>
              <a:t> 반대로 유사도</a:t>
            </a:r>
            <a:r>
              <a:rPr lang="en-US" altLang="ko-KR" sz="1400" b="1" dirty="0"/>
              <a:t>%</a:t>
            </a:r>
            <a:r>
              <a:rPr lang="ko-KR" altLang="en-US" sz="1400" b="1" dirty="0"/>
              <a:t>가 </a:t>
            </a:r>
            <a:r>
              <a:rPr lang="ko-KR" altLang="en-US" sz="1400" b="1" dirty="0" smtClean="0"/>
              <a:t>낮더라도 타인의 창작물을</a:t>
            </a:r>
            <a:endParaRPr lang="en-US" altLang="ko-KR" sz="1400" b="1" dirty="0" smtClean="0"/>
          </a:p>
          <a:p>
            <a:pPr eaLnBrk="1" latinLnBrk="0" hangingPunct="1">
              <a:spcBef>
                <a:spcPct val="0"/>
              </a:spcBef>
              <a:buFontTx/>
              <a:buNone/>
            </a:pPr>
            <a:endParaRPr lang="en-US" altLang="ko-KR" sz="1400" b="1" dirty="0"/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ko-KR" altLang="en-US" sz="1400" b="1" dirty="0" smtClean="0"/>
              <a:t>인용과 </a:t>
            </a:r>
            <a:r>
              <a:rPr lang="ko-KR" altLang="en-US" sz="1400" b="1" dirty="0"/>
              <a:t>출처 없이 도용했다면 표절로 간주 될 수 있습니다</a:t>
            </a:r>
            <a:r>
              <a:rPr lang="en-US" altLang="ko-KR" sz="1400" b="1" dirty="0"/>
              <a:t>.  </a:t>
            </a:r>
            <a:r>
              <a:rPr lang="ko-KR" altLang="en-US" sz="1400" b="1" dirty="0" smtClean="0"/>
              <a:t>따라서 </a:t>
            </a:r>
            <a:r>
              <a:rPr lang="ko-KR" altLang="en-US" sz="1400" b="1" dirty="0"/>
              <a:t>유사도 </a:t>
            </a:r>
            <a:r>
              <a:rPr lang="en-US" altLang="ko-KR" sz="1400" b="1" dirty="0"/>
              <a:t>%</a:t>
            </a:r>
            <a:r>
              <a:rPr lang="ko-KR" altLang="en-US" sz="1400" b="1" dirty="0"/>
              <a:t>가 낮더라도 다시 한번 본문에 체크가 된 문장들을 </a:t>
            </a:r>
            <a:r>
              <a:rPr lang="ko-KR" altLang="en-US" sz="1400" b="1" dirty="0" smtClean="0"/>
              <a:t>지도 교수님과 </a:t>
            </a:r>
            <a:endParaRPr lang="en-US" altLang="ko-KR" sz="1400" b="1" dirty="0" smtClean="0"/>
          </a:p>
          <a:p>
            <a:pPr eaLnBrk="1" latinLnBrk="0" hangingPunct="1">
              <a:spcBef>
                <a:spcPct val="0"/>
              </a:spcBef>
              <a:buFontTx/>
              <a:buNone/>
            </a:pPr>
            <a:endParaRPr lang="en-US" altLang="ko-KR" sz="1400" b="1" dirty="0"/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ko-KR" altLang="en-US" sz="1400" b="1" dirty="0" smtClean="0"/>
              <a:t>재 확인하여 </a:t>
            </a:r>
            <a:r>
              <a:rPr lang="ko-KR" altLang="en-US" sz="1400" b="1" dirty="0"/>
              <a:t>수정하는 것을 권장 드립니다</a:t>
            </a:r>
            <a:r>
              <a:rPr lang="en-US" altLang="ko-KR" sz="1400" b="1" dirty="0"/>
              <a:t>. </a:t>
            </a:r>
          </a:p>
          <a:p>
            <a:pPr eaLnBrk="1" latinLnBrk="0" hangingPunct="1">
              <a:spcBef>
                <a:spcPct val="0"/>
              </a:spcBef>
              <a:buFontTx/>
              <a:buNone/>
            </a:pPr>
            <a:endParaRPr lang="en-US" altLang="ko-KR" sz="1400" b="1" dirty="0"/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en-US" altLang="ko-KR" sz="1400" b="1" dirty="0">
                <a:solidFill>
                  <a:srgbClr val="FF0000"/>
                </a:solidFill>
              </a:rPr>
              <a:t>Q. </a:t>
            </a:r>
            <a:r>
              <a:rPr lang="en-US" altLang="ko-KR" sz="1400" b="1" dirty="0" err="1">
                <a:solidFill>
                  <a:srgbClr val="FF0000"/>
                </a:solidFill>
              </a:rPr>
              <a:t>Turnitin</a:t>
            </a:r>
            <a:r>
              <a:rPr lang="ko-KR" altLang="en-US" sz="1400" b="1" dirty="0">
                <a:solidFill>
                  <a:srgbClr val="FF0000"/>
                </a:solidFill>
              </a:rPr>
              <a:t>에서 표절이 발견되지 않는다면 문제가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없나요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?</a:t>
            </a:r>
            <a:endParaRPr lang="en-US" altLang="ko-KR" sz="1400" b="1" dirty="0">
              <a:solidFill>
                <a:srgbClr val="FF0000"/>
              </a:solidFill>
            </a:endParaRPr>
          </a:p>
          <a:p>
            <a:pPr eaLnBrk="1" latinLnBrk="0" hangingPunct="1">
              <a:spcBef>
                <a:spcPct val="0"/>
              </a:spcBef>
              <a:buFontTx/>
              <a:buNone/>
            </a:pPr>
            <a:endParaRPr lang="en-US" altLang="ko-KR" sz="1400" b="1" dirty="0" smtClean="0"/>
          </a:p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 smtClean="0"/>
              <a:t>A </a:t>
            </a:r>
            <a:r>
              <a:rPr lang="en-US" altLang="ko-KR" sz="1400" b="1" dirty="0"/>
              <a:t>: </a:t>
            </a:r>
            <a:r>
              <a:rPr lang="en-US" altLang="ko-KR" sz="1400" b="1" dirty="0" err="1"/>
              <a:t>Turnitin</a:t>
            </a:r>
            <a:r>
              <a:rPr lang="ko-KR" altLang="en-US" sz="1400" b="1" dirty="0"/>
              <a:t>은 </a:t>
            </a:r>
            <a:r>
              <a:rPr lang="ko-KR" altLang="en-US" sz="1400" b="1" dirty="0" smtClean="0"/>
              <a:t>제출물과 유사 </a:t>
            </a:r>
            <a:r>
              <a:rPr lang="ko-KR" altLang="en-US" sz="1400" b="1" dirty="0"/>
              <a:t>문장으로 체크 된 </a:t>
            </a:r>
            <a:r>
              <a:rPr lang="ko-KR" altLang="en-US" sz="1400" b="1" dirty="0" smtClean="0"/>
              <a:t>출처 </a:t>
            </a:r>
            <a:r>
              <a:rPr lang="ko-KR" altLang="en-US" sz="1400" b="1" dirty="0"/>
              <a:t>및 데이터를 제시하여 </a:t>
            </a:r>
            <a:r>
              <a:rPr lang="ko-KR" altLang="en-US" sz="1400" b="1" dirty="0" smtClean="0"/>
              <a:t>프로그램이며 표절 여부를 판가름해주는 프로그램은 아닙니다</a:t>
            </a:r>
            <a:r>
              <a:rPr lang="en-US" altLang="ko-KR" sz="1400" b="1" dirty="0" smtClean="0"/>
              <a:t>. </a:t>
            </a:r>
          </a:p>
          <a:p>
            <a:pPr latinLnBrk="0">
              <a:spcBef>
                <a:spcPct val="0"/>
              </a:spcBef>
              <a:buNone/>
            </a:pPr>
            <a:endParaRPr lang="en-US" altLang="ko-KR" sz="1400" b="1" dirty="0" smtClean="0"/>
          </a:p>
          <a:p>
            <a:pPr latinLnBrk="0">
              <a:spcBef>
                <a:spcPct val="0"/>
              </a:spcBef>
              <a:buNone/>
            </a:pPr>
            <a:r>
              <a:rPr lang="ko-KR" altLang="en-US" sz="1400" b="1" dirty="0" smtClean="0"/>
              <a:t>또한</a:t>
            </a:r>
            <a:r>
              <a:rPr lang="en-US" altLang="ko-KR" sz="1400" b="1" dirty="0" smtClean="0"/>
              <a:t>, </a:t>
            </a:r>
            <a:r>
              <a:rPr lang="ko-KR" altLang="en-US" sz="1400" b="1" dirty="0" smtClean="0"/>
              <a:t>전 세계에 있는 모든  자료와 비교 </a:t>
            </a:r>
            <a:r>
              <a:rPr lang="ko-KR" altLang="en-US" sz="1400" b="1" dirty="0" err="1" smtClean="0"/>
              <a:t>할수</a:t>
            </a:r>
            <a:r>
              <a:rPr lang="ko-KR" altLang="en-US" sz="1400" b="1" dirty="0" smtClean="0"/>
              <a:t> 없기 때문에 유사도 </a:t>
            </a:r>
            <a:r>
              <a:rPr lang="en-US" altLang="ko-KR" sz="1400" b="1" dirty="0" smtClean="0"/>
              <a:t>%</a:t>
            </a:r>
            <a:r>
              <a:rPr lang="ko-KR" altLang="en-US" sz="1400" b="1" dirty="0" smtClean="0"/>
              <a:t>가 나오지 않는 경우도 있습니다</a:t>
            </a:r>
            <a:r>
              <a:rPr lang="en-US" altLang="ko-KR" sz="1400" b="1" dirty="0" smtClean="0"/>
              <a:t>.  </a:t>
            </a:r>
            <a:r>
              <a:rPr lang="ko-KR" altLang="en-US" sz="1400" b="1" dirty="0" smtClean="0"/>
              <a:t>하지만 </a:t>
            </a:r>
            <a:r>
              <a:rPr lang="ko-KR" altLang="en-US" sz="1400" b="1" dirty="0" err="1" smtClean="0"/>
              <a:t>컨텐츠는</a:t>
            </a:r>
            <a:r>
              <a:rPr lang="ko-KR" altLang="en-US" sz="1400" b="1" dirty="0" smtClean="0"/>
              <a:t> 지속적으로 증가 및 </a:t>
            </a:r>
            <a:endParaRPr lang="en-US" altLang="ko-KR" sz="1400" b="1" dirty="0" smtClean="0"/>
          </a:p>
          <a:p>
            <a:pPr latinLnBrk="0">
              <a:spcBef>
                <a:spcPct val="0"/>
              </a:spcBef>
              <a:buNone/>
            </a:pPr>
            <a:endParaRPr lang="en-US" altLang="ko-KR" sz="1400" b="1" dirty="0"/>
          </a:p>
          <a:p>
            <a:pPr latinLnBrk="0">
              <a:spcBef>
                <a:spcPct val="0"/>
              </a:spcBef>
              <a:buNone/>
            </a:pPr>
            <a:r>
              <a:rPr lang="ko-KR" altLang="en-US" sz="1400" b="1" dirty="0" smtClean="0"/>
              <a:t>축적되고 있으므로 현재는 표절이 발견되지 않더라도 추후에 표절 문제가 발생할 수도 있습니다</a:t>
            </a:r>
            <a:r>
              <a:rPr lang="en-US" altLang="ko-KR" sz="1400" b="1" dirty="0" smtClean="0"/>
              <a:t>. </a:t>
            </a:r>
            <a:r>
              <a:rPr lang="ko-KR" altLang="en-US" sz="1400" b="1" dirty="0" smtClean="0"/>
              <a:t>따라서 지도 교수님 또는 동료 연구자와 </a:t>
            </a:r>
            <a:endParaRPr lang="en-US" altLang="ko-KR" sz="1400" b="1" dirty="0" smtClean="0"/>
          </a:p>
          <a:p>
            <a:pPr latinLnBrk="0">
              <a:spcBef>
                <a:spcPct val="0"/>
              </a:spcBef>
              <a:buNone/>
            </a:pPr>
            <a:endParaRPr lang="en-US" altLang="ko-KR" sz="1400" b="1" dirty="0"/>
          </a:p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 smtClean="0"/>
              <a:t>Peer review</a:t>
            </a:r>
            <a:r>
              <a:rPr lang="ko-KR" altLang="en-US" sz="1400" b="1" dirty="0" smtClean="0"/>
              <a:t>를 통해 좀 더 정확하게 확인</a:t>
            </a:r>
            <a:r>
              <a:rPr lang="en-US" altLang="ko-KR" sz="1400" b="1" dirty="0" smtClean="0"/>
              <a:t>, </a:t>
            </a:r>
            <a:r>
              <a:rPr lang="ko-KR" altLang="en-US" sz="1400" b="1" dirty="0" smtClean="0"/>
              <a:t>검토 하시는 것을 권장합니다</a:t>
            </a:r>
            <a:r>
              <a:rPr lang="en-US" altLang="ko-KR" sz="1400" b="1" dirty="0" smtClean="0"/>
              <a:t>.</a:t>
            </a:r>
          </a:p>
          <a:p>
            <a:pPr latinLnBrk="0">
              <a:spcBef>
                <a:spcPct val="0"/>
              </a:spcBef>
              <a:buNone/>
            </a:pPr>
            <a:endParaRPr lang="en-US" altLang="ko-KR" sz="1400" b="1" dirty="0"/>
          </a:p>
          <a:p>
            <a:pPr>
              <a:buFont typeface="Arial" charset="0"/>
              <a:buNone/>
            </a:pPr>
            <a:r>
              <a:rPr lang="en-US" altLang="ko-KR" sz="1400" b="1" dirty="0">
                <a:solidFill>
                  <a:srgbClr val="FF0000"/>
                </a:solidFill>
              </a:rPr>
              <a:t>Q.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검사 결과 화면에서 연관 출처에 다른 기관에서 제출된 자료와 유사하다고 나왔습니다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.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해당 자료의 원문을 볼 수 있</a:t>
            </a:r>
            <a:r>
              <a:rPr lang="ko-KR" altLang="en-US" sz="1400" b="1" dirty="0">
                <a:solidFill>
                  <a:srgbClr val="FF0000"/>
                </a:solidFill>
              </a:rPr>
              <a:t>나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요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?</a:t>
            </a:r>
            <a:endParaRPr lang="en-US" altLang="ko-KR" sz="1400" b="1" dirty="0">
              <a:solidFill>
                <a:srgbClr val="FF0000"/>
              </a:solidFill>
            </a:endParaRPr>
          </a:p>
          <a:p>
            <a:pPr>
              <a:buFont typeface="Arial" charset="0"/>
              <a:buNone/>
            </a:pPr>
            <a:endParaRPr lang="en-US" altLang="ko-KR" sz="1400" b="1" dirty="0" smtClean="0"/>
          </a:p>
          <a:p>
            <a:pPr>
              <a:buFont typeface="Arial" charset="0"/>
              <a:buNone/>
            </a:pPr>
            <a:r>
              <a:rPr lang="en-US" altLang="ko-KR" sz="1400" b="1" dirty="0" smtClean="0"/>
              <a:t>A </a:t>
            </a:r>
            <a:r>
              <a:rPr lang="en-US" altLang="ko-KR" sz="1400" b="1" dirty="0"/>
              <a:t>: </a:t>
            </a:r>
            <a:r>
              <a:rPr lang="ko-KR" altLang="en-US" sz="1400" b="1" dirty="0"/>
              <a:t>타 기관 </a:t>
            </a:r>
            <a:r>
              <a:rPr lang="ko-KR" altLang="en-US" sz="1400" b="1" dirty="0" smtClean="0"/>
              <a:t>자료와 </a:t>
            </a:r>
            <a:r>
              <a:rPr lang="ko-KR" altLang="en-US" sz="1400" b="1" dirty="0"/>
              <a:t>유사하다고 판단되면 </a:t>
            </a:r>
            <a:r>
              <a:rPr lang="ko-KR" altLang="en-US" sz="1400" b="1" dirty="0" smtClean="0"/>
              <a:t>기관 명</a:t>
            </a:r>
            <a:r>
              <a:rPr lang="en-US" altLang="ko-KR" sz="1400" b="1" dirty="0" smtClean="0"/>
              <a:t>, %, </a:t>
            </a:r>
            <a:r>
              <a:rPr lang="ko-KR" altLang="en-US" sz="1400" b="1" dirty="0" smtClean="0"/>
              <a:t>유사 부분 확인이 </a:t>
            </a:r>
            <a:r>
              <a:rPr lang="ko-KR" altLang="en-US" sz="1400" b="1" dirty="0"/>
              <a:t>가능하지만</a:t>
            </a:r>
            <a:r>
              <a:rPr lang="en-US" altLang="ko-KR" sz="1400" b="1" dirty="0"/>
              <a:t>,</a:t>
            </a:r>
            <a:r>
              <a:rPr lang="ko-KR" altLang="en-US" sz="1400" b="1" dirty="0"/>
              <a:t> </a:t>
            </a:r>
            <a:r>
              <a:rPr lang="ko-KR" altLang="en-US" sz="1400" b="1" dirty="0" smtClean="0"/>
              <a:t>지적 재산권 보호 목적으로 원문 </a:t>
            </a:r>
            <a:r>
              <a:rPr lang="ko-KR" altLang="en-US" sz="1400" b="1" dirty="0"/>
              <a:t>확인이 불가능하며 </a:t>
            </a:r>
            <a:endParaRPr lang="en-US" altLang="ko-KR" sz="1400" b="1" dirty="0" smtClean="0"/>
          </a:p>
          <a:p>
            <a:pPr>
              <a:buFont typeface="Arial" charset="0"/>
              <a:buNone/>
            </a:pPr>
            <a:endParaRPr lang="en-US" altLang="ko-KR" sz="1400" b="1" dirty="0" smtClean="0"/>
          </a:p>
          <a:p>
            <a:pPr>
              <a:buFont typeface="Arial" charset="0"/>
              <a:buNone/>
            </a:pPr>
            <a:r>
              <a:rPr lang="ko-KR" altLang="en-US" sz="1400" b="1" dirty="0" smtClean="0"/>
              <a:t>해당 </a:t>
            </a:r>
            <a:r>
              <a:rPr lang="ko-KR" altLang="en-US" sz="1400" b="1" dirty="0"/>
              <a:t>기관의 관리자에게 </a:t>
            </a:r>
            <a:r>
              <a:rPr lang="ko-KR" altLang="en-US" sz="1400" b="1" dirty="0" smtClean="0"/>
              <a:t>허락이 있어야만</a:t>
            </a:r>
            <a:r>
              <a:rPr lang="ko-KR" altLang="en-US" sz="1400" b="1" dirty="0"/>
              <a:t> 원문이 확인 된다는 </a:t>
            </a:r>
            <a:r>
              <a:rPr lang="ko-KR" altLang="en-US" sz="1400" b="1" dirty="0" err="1"/>
              <a:t>메세지가</a:t>
            </a:r>
            <a:r>
              <a:rPr lang="ko-KR" altLang="en-US" sz="1400" b="1" dirty="0"/>
              <a:t> 나타납니다</a:t>
            </a:r>
            <a:r>
              <a:rPr lang="en-US" altLang="ko-KR" sz="1400" b="1" dirty="0" smtClean="0"/>
              <a:t>.</a:t>
            </a:r>
            <a:endParaRPr lang="en-US" altLang="ko-KR" sz="1400" b="1" dirty="0"/>
          </a:p>
        </p:txBody>
      </p:sp>
      <p:grpSp>
        <p:nvGrpSpPr>
          <p:cNvPr id="7" name="그룹 6"/>
          <p:cNvGrpSpPr/>
          <p:nvPr/>
        </p:nvGrpSpPr>
        <p:grpSpPr>
          <a:xfrm>
            <a:off x="270113" y="117426"/>
            <a:ext cx="5213658" cy="354217"/>
            <a:chOff x="551384" y="615477"/>
            <a:chExt cx="6524069" cy="412698"/>
          </a:xfrm>
        </p:grpSpPr>
        <p:cxnSp>
          <p:nvCxnSpPr>
            <p:cNvPr id="8" name="직선 연결선 7"/>
            <p:cNvCxnSpPr/>
            <p:nvPr/>
          </p:nvCxnSpPr>
          <p:spPr>
            <a:xfrm>
              <a:off x="551384" y="615477"/>
              <a:ext cx="0" cy="4065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587776" y="683928"/>
              <a:ext cx="6487677" cy="344247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Q&amp;A – </a:t>
              </a: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일</a:t>
              </a:r>
              <a:r>
                <a:rPr lang="ko-KR" altLang="en-US" sz="2400" spc="-30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반</a:t>
              </a: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</a:t>
              </a:r>
              <a:endParaRPr lang="ko-KR" altLang="en-US" sz="2400" spc="-30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0070C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pPr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459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자유형 9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155179" y="909514"/>
            <a:ext cx="11449272" cy="55801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6802" tIns="53401" rIns="106802" bIns="53401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 smtClean="0">
                <a:solidFill>
                  <a:srgbClr val="FF0000"/>
                </a:solidFill>
              </a:rPr>
              <a:t>Q. </a:t>
            </a:r>
            <a:r>
              <a:rPr lang="ko-KR" altLang="en-US" sz="1400" b="1" dirty="0">
                <a:solidFill>
                  <a:srgbClr val="FF0000"/>
                </a:solidFill>
              </a:rPr>
              <a:t>처음에 </a:t>
            </a:r>
            <a:r>
              <a:rPr lang="ko-KR" altLang="en-US" sz="1400" b="1" dirty="0" err="1" smtClean="0">
                <a:solidFill>
                  <a:srgbClr val="FF0000"/>
                </a:solidFill>
              </a:rPr>
              <a:t>네이버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,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다음 등의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1400" b="1" dirty="0">
                <a:solidFill>
                  <a:srgbClr val="FF0000"/>
                </a:solidFill>
              </a:rPr>
              <a:t>메일  계정으로  계정을 생성 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하였는데  </a:t>
            </a:r>
            <a:r>
              <a:rPr lang="ko-KR" altLang="en-US" sz="1400" b="1" dirty="0">
                <a:solidFill>
                  <a:srgbClr val="FF0000"/>
                </a:solidFill>
              </a:rPr>
              <a:t>학교  메일 도메인으로 등록 해야 한다고 합니다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.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어떻게 </a:t>
            </a:r>
            <a:r>
              <a:rPr lang="ko-KR" altLang="en-US" sz="1400" b="1" dirty="0">
                <a:solidFill>
                  <a:srgbClr val="FF0000"/>
                </a:solidFill>
              </a:rPr>
              <a:t>해야 하나요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? (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학생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)</a:t>
            </a:r>
            <a:endParaRPr lang="en-US" altLang="ko-KR" sz="1400" b="1" dirty="0">
              <a:solidFill>
                <a:srgbClr val="FF0000"/>
              </a:solidFill>
            </a:endParaRPr>
          </a:p>
          <a:p>
            <a:pPr eaLnBrk="1" latinLnBrk="0" hangingPunct="1">
              <a:spcBef>
                <a:spcPct val="0"/>
              </a:spcBef>
              <a:buFontTx/>
              <a:buNone/>
            </a:pPr>
            <a:endParaRPr lang="en-US" altLang="ko-KR" sz="1400" b="1" dirty="0"/>
          </a:p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 smtClean="0"/>
              <a:t>A : </a:t>
            </a:r>
            <a:r>
              <a:rPr lang="ko-KR" altLang="en-US" sz="1400" b="1" dirty="0" smtClean="0"/>
              <a:t>기본적으로 </a:t>
            </a:r>
            <a:r>
              <a:rPr lang="en-US" altLang="ko-KR" sz="1400" b="1" dirty="0" err="1" smtClean="0"/>
              <a:t>Turnitin</a:t>
            </a:r>
            <a:r>
              <a:rPr lang="ko-KR" altLang="en-US" sz="1400" b="1" dirty="0" smtClean="0"/>
              <a:t>은 </a:t>
            </a:r>
            <a:r>
              <a:rPr lang="en-US" altLang="ko-KR" sz="1400" b="1" dirty="0" smtClean="0"/>
              <a:t>1</a:t>
            </a:r>
            <a:r>
              <a:rPr lang="ko-KR" altLang="en-US" sz="1400" b="1" dirty="0" smtClean="0"/>
              <a:t>인 </a:t>
            </a:r>
            <a:r>
              <a:rPr lang="en-US" altLang="ko-KR" sz="1400" b="1" dirty="0" smtClean="0"/>
              <a:t>1</a:t>
            </a:r>
            <a:r>
              <a:rPr lang="ko-KR" altLang="en-US" sz="1400" b="1" dirty="0" smtClean="0"/>
              <a:t>계정을 원칙으로 하고 있습니다</a:t>
            </a:r>
            <a:r>
              <a:rPr lang="en-US" altLang="ko-KR" sz="1400" b="1" dirty="0" smtClean="0"/>
              <a:t>. </a:t>
            </a:r>
          </a:p>
          <a:p>
            <a:pPr latinLnBrk="0">
              <a:spcBef>
                <a:spcPct val="0"/>
              </a:spcBef>
              <a:buNone/>
            </a:pPr>
            <a:endParaRPr lang="en-US" altLang="ko-KR" sz="1400" b="1" dirty="0"/>
          </a:p>
          <a:p>
            <a:pPr latinLnBrk="0">
              <a:spcBef>
                <a:spcPct val="0"/>
              </a:spcBef>
              <a:buNone/>
            </a:pPr>
            <a:r>
              <a:rPr lang="ko-KR" altLang="en-US" sz="1400" b="1" dirty="0" smtClean="0"/>
              <a:t>학교 </a:t>
            </a:r>
            <a:r>
              <a:rPr lang="ko-KR" altLang="en-US" sz="1400" b="1" dirty="0"/>
              <a:t>메일이 아닌 타 메일 계정으로 신규 계정 생성 시 </a:t>
            </a:r>
            <a:r>
              <a:rPr lang="en-US" altLang="ko-KR" sz="1400" b="1" dirty="0" smtClean="0"/>
              <a:t>(</a:t>
            </a:r>
            <a:r>
              <a:rPr lang="ko-KR" altLang="en-US" sz="1400" b="1" dirty="0" err="1" smtClean="0"/>
              <a:t>네이버</a:t>
            </a:r>
            <a:r>
              <a:rPr lang="en-US" altLang="ko-KR" sz="1400" b="1" dirty="0" smtClean="0"/>
              <a:t>, </a:t>
            </a:r>
            <a:r>
              <a:rPr lang="ko-KR" altLang="en-US" sz="1400" b="1" dirty="0" smtClean="0"/>
              <a:t>다음 </a:t>
            </a:r>
            <a:r>
              <a:rPr lang="en-US" altLang="ko-KR" sz="1400" b="1" dirty="0" smtClean="0"/>
              <a:t>, </a:t>
            </a:r>
            <a:r>
              <a:rPr lang="ko-KR" altLang="en-US" sz="1400" b="1" dirty="0" err="1" smtClean="0"/>
              <a:t>구글</a:t>
            </a:r>
            <a:r>
              <a:rPr lang="ko-KR" altLang="en-US" sz="1400" b="1" dirty="0" smtClean="0"/>
              <a:t> 등</a:t>
            </a:r>
            <a:r>
              <a:rPr lang="en-US" altLang="ko-KR" sz="1400" b="1" dirty="0" smtClean="0"/>
              <a:t>) </a:t>
            </a:r>
            <a:r>
              <a:rPr lang="ko-KR" altLang="en-US" sz="1400" b="1" dirty="0" smtClean="0"/>
              <a:t>새로 계정 생성하시지 마시고 </a:t>
            </a:r>
            <a:r>
              <a:rPr lang="en-US" altLang="ko-KR" sz="1400" b="1" dirty="0" err="1" smtClean="0"/>
              <a:t>Turnitin</a:t>
            </a:r>
            <a:r>
              <a:rPr lang="en-US" altLang="ko-KR" sz="1400" b="1" dirty="0" smtClean="0"/>
              <a:t> </a:t>
            </a:r>
            <a:r>
              <a:rPr lang="ko-KR" altLang="en-US" sz="1400" b="1" dirty="0"/>
              <a:t>로그인 </a:t>
            </a:r>
            <a:r>
              <a:rPr lang="ko-KR" altLang="en-US" sz="1400" b="1" dirty="0" smtClean="0"/>
              <a:t>하신 후 우측 </a:t>
            </a:r>
            <a:r>
              <a:rPr lang="ko-KR" altLang="en-US" sz="1400" b="1" dirty="0"/>
              <a:t>상단의 </a:t>
            </a:r>
            <a:endParaRPr lang="en-US" altLang="ko-KR" sz="1400" b="1" dirty="0" smtClean="0"/>
          </a:p>
          <a:p>
            <a:pPr latinLnBrk="0">
              <a:spcBef>
                <a:spcPct val="0"/>
              </a:spcBef>
              <a:buNone/>
            </a:pPr>
            <a:endParaRPr lang="en-US" altLang="ko-KR" sz="1400" b="1" dirty="0"/>
          </a:p>
          <a:p>
            <a:pPr latinLnBrk="0">
              <a:spcBef>
                <a:spcPct val="0"/>
              </a:spcBef>
              <a:buNone/>
            </a:pPr>
            <a:r>
              <a:rPr lang="ko-KR" altLang="en-US" sz="1400" b="1" dirty="0" smtClean="0"/>
              <a:t>“</a:t>
            </a:r>
            <a:r>
              <a:rPr lang="ko-KR" altLang="en-US" sz="1400" b="1" dirty="0"/>
              <a:t>사용자 </a:t>
            </a:r>
            <a:r>
              <a:rPr lang="ko-KR" altLang="en-US" sz="1400" b="1" dirty="0" smtClean="0"/>
              <a:t>정보 </a:t>
            </a:r>
            <a:r>
              <a:rPr lang="en-US" altLang="ko-KR" sz="1400" b="1" dirty="0" smtClean="0"/>
              <a:t>(User info)"</a:t>
            </a:r>
            <a:r>
              <a:rPr lang="ko-KR" altLang="en-US" sz="1400" b="1" dirty="0"/>
              <a:t>에서 메일 주소를 변경하시길 바랍니다</a:t>
            </a:r>
            <a:r>
              <a:rPr lang="en-US" altLang="ko-KR" sz="1400" b="1" dirty="0" smtClean="0"/>
              <a:t>.</a:t>
            </a:r>
          </a:p>
          <a:p>
            <a:pPr latinLnBrk="0">
              <a:spcBef>
                <a:spcPct val="0"/>
              </a:spcBef>
              <a:buNone/>
            </a:pPr>
            <a:endParaRPr lang="en-US" altLang="ko-KR" sz="1400" b="1" dirty="0"/>
          </a:p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 smtClean="0"/>
              <a:t>(</a:t>
            </a:r>
            <a:r>
              <a:rPr lang="ko-KR" altLang="en-US" sz="1400" b="1" dirty="0" smtClean="0"/>
              <a:t>다수의 계정에서 동일 자료 검사 </a:t>
            </a:r>
            <a:r>
              <a:rPr lang="ko-KR" altLang="en-US" sz="1400" b="1" dirty="0"/>
              <a:t>시 </a:t>
            </a:r>
            <a:r>
              <a:rPr lang="ko-KR" altLang="en-US" sz="1400" b="1" dirty="0" smtClean="0"/>
              <a:t>처음 업로드 된 자료와 </a:t>
            </a:r>
            <a:r>
              <a:rPr lang="ko-KR" altLang="en-US" sz="1400" b="1" dirty="0"/>
              <a:t>매칭되어 높은 </a:t>
            </a:r>
            <a:r>
              <a:rPr lang="ko-KR" altLang="en-US" sz="1400" b="1" dirty="0" err="1" smtClean="0"/>
              <a:t>유사율</a:t>
            </a:r>
            <a:r>
              <a:rPr lang="ko-KR" altLang="en-US" sz="1400" b="1" dirty="0" smtClean="0"/>
              <a:t> </a:t>
            </a:r>
            <a:r>
              <a:rPr lang="en-US" altLang="ko-KR" sz="1400" b="1" dirty="0" smtClean="0"/>
              <a:t>(%)</a:t>
            </a:r>
            <a:r>
              <a:rPr lang="ko-KR" altLang="en-US" sz="1400" b="1" dirty="0" smtClean="0"/>
              <a:t>로 </a:t>
            </a:r>
            <a:r>
              <a:rPr lang="ko-KR" altLang="en-US" sz="1400" b="1" dirty="0"/>
              <a:t>체크 될 수 </a:t>
            </a:r>
            <a:r>
              <a:rPr lang="ko-KR" altLang="en-US" sz="1400" b="1" dirty="0" smtClean="0"/>
              <a:t>있습니다</a:t>
            </a:r>
            <a:r>
              <a:rPr lang="en-US" altLang="ko-KR" sz="1400" b="1" dirty="0" smtClean="0"/>
              <a:t>)</a:t>
            </a:r>
          </a:p>
          <a:p>
            <a:pPr latinLnBrk="0">
              <a:spcBef>
                <a:spcPct val="0"/>
              </a:spcBef>
              <a:buNone/>
            </a:pPr>
            <a:endParaRPr lang="en-US" altLang="ko-KR" sz="1400" b="1" dirty="0"/>
          </a:p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 smtClean="0">
                <a:solidFill>
                  <a:srgbClr val="FF0000"/>
                </a:solidFill>
              </a:rPr>
              <a:t>Q.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인터넷  </a:t>
            </a:r>
            <a:r>
              <a:rPr lang="ko-KR" altLang="en-US" sz="1400" b="1" dirty="0" err="1">
                <a:solidFill>
                  <a:srgbClr val="FF0000"/>
                </a:solidFill>
              </a:rPr>
              <a:t>익스플로어</a:t>
            </a:r>
            <a:r>
              <a:rPr lang="ko-KR" altLang="en-US" sz="1400" b="1" dirty="0">
                <a:solidFill>
                  <a:srgbClr val="FF0000"/>
                </a:solidFill>
              </a:rPr>
              <a:t> </a:t>
            </a:r>
            <a:r>
              <a:rPr lang="en-US" altLang="ko-KR" sz="1400" b="1" dirty="0">
                <a:solidFill>
                  <a:srgbClr val="FF0000"/>
                </a:solidFill>
              </a:rPr>
              <a:t>(Internet  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Explorer</a:t>
            </a:r>
            <a:r>
              <a:rPr lang="en-US" altLang="ko-KR" sz="1400" b="1" dirty="0">
                <a:solidFill>
                  <a:srgbClr val="FF0000"/>
                </a:solidFill>
              </a:rPr>
              <a:t>) </a:t>
            </a:r>
            <a:r>
              <a:rPr lang="ko-KR" altLang="en-US" sz="1400" b="1" dirty="0">
                <a:solidFill>
                  <a:srgbClr val="FF0000"/>
                </a:solidFill>
              </a:rPr>
              <a:t>로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이용 </a:t>
            </a:r>
            <a:r>
              <a:rPr lang="ko-KR" altLang="en-US" sz="1400" b="1" dirty="0">
                <a:solidFill>
                  <a:srgbClr val="FF0000"/>
                </a:solidFill>
              </a:rPr>
              <a:t>하고 있습니다</a:t>
            </a:r>
            <a:r>
              <a:rPr lang="en-US" altLang="ko-KR" sz="1400" b="1" dirty="0">
                <a:solidFill>
                  <a:srgbClr val="FF0000"/>
                </a:solidFill>
              </a:rPr>
              <a:t>.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하지만 언어 변경이나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자료 업로드가 안  </a:t>
            </a:r>
            <a:r>
              <a:rPr lang="ko-KR" altLang="en-US" sz="1400" b="1" dirty="0">
                <a:solidFill>
                  <a:srgbClr val="FF0000"/>
                </a:solidFill>
              </a:rPr>
              <a:t>되는 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데 어떻게 </a:t>
            </a:r>
            <a:r>
              <a:rPr lang="ko-KR" altLang="en-US" sz="1400" b="1" dirty="0">
                <a:solidFill>
                  <a:srgbClr val="FF0000"/>
                </a:solidFill>
              </a:rPr>
              <a:t>해야 하나요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?</a:t>
            </a:r>
          </a:p>
          <a:p>
            <a:pPr latinLnBrk="0">
              <a:spcBef>
                <a:spcPct val="0"/>
              </a:spcBef>
              <a:buNone/>
            </a:pPr>
            <a:endParaRPr lang="en-US" altLang="ko-KR" sz="1400" b="1" dirty="0"/>
          </a:p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/>
              <a:t>A : </a:t>
            </a:r>
            <a:r>
              <a:rPr lang="ko-KR" altLang="en-US" sz="1400" b="1" dirty="0"/>
              <a:t>인터넷 </a:t>
            </a:r>
            <a:r>
              <a:rPr lang="ko-KR" altLang="en-US" sz="1400" b="1" dirty="0" err="1"/>
              <a:t>익스플로어</a:t>
            </a:r>
            <a:r>
              <a:rPr lang="ko-KR" altLang="en-US" sz="1400" b="1" dirty="0"/>
              <a:t> </a:t>
            </a:r>
            <a:r>
              <a:rPr lang="en-US" altLang="ko-KR" sz="1400" b="1" dirty="0"/>
              <a:t>(Internet Explorer)</a:t>
            </a:r>
            <a:r>
              <a:rPr lang="ko-KR" altLang="en-US" sz="1400" b="1" dirty="0"/>
              <a:t>의 버전이 최신 버전이 아니거나</a:t>
            </a:r>
            <a:r>
              <a:rPr lang="en-US" altLang="ko-KR" sz="1400" b="1" dirty="0"/>
              <a:t> </a:t>
            </a:r>
            <a:r>
              <a:rPr lang="ko-KR" altLang="en-US" sz="1400" b="1" dirty="0"/>
              <a:t>특유의 버그로 인해</a:t>
            </a:r>
            <a:r>
              <a:rPr lang="en-US" altLang="ko-KR" sz="1400" b="1" dirty="0"/>
              <a:t> </a:t>
            </a:r>
            <a:r>
              <a:rPr lang="ko-KR" altLang="en-US" sz="1400" b="1" dirty="0"/>
              <a:t>화면 깨짐 및 버튼 적용이 </a:t>
            </a:r>
            <a:r>
              <a:rPr lang="ko-KR" altLang="en-US" sz="1400" b="1" dirty="0" smtClean="0"/>
              <a:t>안 되는 </a:t>
            </a:r>
            <a:r>
              <a:rPr lang="ko-KR" altLang="en-US" sz="1400" b="1" dirty="0"/>
              <a:t>등의 </a:t>
            </a:r>
            <a:endParaRPr lang="en-US" altLang="ko-KR" sz="1400" b="1" dirty="0" smtClean="0"/>
          </a:p>
          <a:p>
            <a:pPr latinLnBrk="0">
              <a:spcBef>
                <a:spcPct val="0"/>
              </a:spcBef>
              <a:buNone/>
            </a:pPr>
            <a:endParaRPr lang="en-US" altLang="ko-KR" sz="1400" b="1" dirty="0"/>
          </a:p>
          <a:p>
            <a:pPr latinLnBrk="0">
              <a:spcBef>
                <a:spcPct val="0"/>
              </a:spcBef>
              <a:buNone/>
            </a:pPr>
            <a:r>
              <a:rPr lang="ko-KR" altLang="en-US" sz="1400" b="1" dirty="0" smtClean="0"/>
              <a:t>정상적인 </a:t>
            </a:r>
            <a:r>
              <a:rPr lang="ko-KR" altLang="en-US" sz="1400" b="1" dirty="0"/>
              <a:t>이용되지 않을 수도 있습니다</a:t>
            </a:r>
            <a:r>
              <a:rPr lang="en-US" altLang="ko-KR" sz="1400" b="1" dirty="0"/>
              <a:t>. </a:t>
            </a:r>
            <a:r>
              <a:rPr lang="ko-KR" altLang="en-US" sz="1400" b="1" dirty="0"/>
              <a:t>따라서 이러한 문제가 발생 시 타 브라우저 </a:t>
            </a:r>
            <a:r>
              <a:rPr lang="en-US" altLang="ko-KR" sz="1400" b="1" dirty="0"/>
              <a:t>(</a:t>
            </a:r>
            <a:r>
              <a:rPr lang="ko-KR" altLang="en-US" sz="1400" b="1" dirty="0"/>
              <a:t>크롬</a:t>
            </a:r>
            <a:r>
              <a:rPr lang="en-US" altLang="ko-KR" sz="1400" b="1" dirty="0"/>
              <a:t>, </a:t>
            </a:r>
            <a:r>
              <a:rPr lang="ko-KR" altLang="en-US" sz="1400" b="1" dirty="0" err="1"/>
              <a:t>파이어폭스</a:t>
            </a:r>
            <a:r>
              <a:rPr lang="en-US" altLang="ko-KR" sz="1400" b="1" dirty="0"/>
              <a:t>, </a:t>
            </a:r>
            <a:r>
              <a:rPr lang="ko-KR" altLang="en-US" sz="1400" b="1" dirty="0"/>
              <a:t>사파리</a:t>
            </a:r>
            <a:r>
              <a:rPr lang="en-US" altLang="ko-KR" sz="1400" b="1" dirty="0"/>
              <a:t>)</a:t>
            </a:r>
            <a:r>
              <a:rPr lang="ko-KR" altLang="en-US" sz="1400" b="1" dirty="0"/>
              <a:t>로 이용바랍니다</a:t>
            </a:r>
            <a:r>
              <a:rPr lang="en-US" altLang="ko-KR" sz="1400" b="1" dirty="0"/>
              <a:t>.</a:t>
            </a:r>
          </a:p>
          <a:p>
            <a:pPr latinLnBrk="0">
              <a:spcBef>
                <a:spcPct val="0"/>
              </a:spcBef>
              <a:buNone/>
            </a:pPr>
            <a:endParaRPr lang="en-US" altLang="ko-KR" sz="1400" b="1" dirty="0"/>
          </a:p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 smtClean="0"/>
              <a:t>1) </a:t>
            </a:r>
            <a:r>
              <a:rPr lang="ko-KR" altLang="en-US" sz="1400" b="1" dirty="0" err="1" smtClean="0"/>
              <a:t>네이버</a:t>
            </a:r>
            <a:r>
              <a:rPr lang="en-US" altLang="ko-KR" sz="1400" b="1" dirty="0"/>
              <a:t>, </a:t>
            </a:r>
            <a:r>
              <a:rPr lang="ko-KR" altLang="en-US" sz="1400" b="1" dirty="0"/>
              <a:t>다음 검색 창에 크롬 입력 후 브라우저 다운 </a:t>
            </a:r>
            <a:r>
              <a:rPr lang="en-US" altLang="ko-KR" sz="1400" b="1" dirty="0"/>
              <a:t>(</a:t>
            </a:r>
            <a:r>
              <a:rPr lang="ko-KR" altLang="en-US" sz="1400" b="1" dirty="0"/>
              <a:t>무료이며</a:t>
            </a:r>
            <a:r>
              <a:rPr lang="en-US" altLang="ko-KR" sz="1400" b="1" dirty="0"/>
              <a:t> </a:t>
            </a:r>
            <a:r>
              <a:rPr lang="ko-KR" altLang="en-US" sz="1400" b="1" dirty="0"/>
              <a:t>하기의 </a:t>
            </a:r>
            <a:r>
              <a:rPr lang="en-US" altLang="ko-KR" sz="1400" b="1" dirty="0"/>
              <a:t>URL </a:t>
            </a:r>
            <a:r>
              <a:rPr lang="ko-KR" altLang="en-US" sz="1400" b="1" dirty="0"/>
              <a:t>접속 또는 예시</a:t>
            </a:r>
            <a:r>
              <a:rPr lang="en-US" altLang="ko-KR" sz="1400" b="1" dirty="0"/>
              <a:t> </a:t>
            </a:r>
            <a:r>
              <a:rPr lang="ko-KR" altLang="en-US" sz="1400" b="1" dirty="0"/>
              <a:t>참고</a:t>
            </a:r>
            <a:r>
              <a:rPr lang="en-US" altLang="ko-KR" sz="1400" b="1" dirty="0" smtClean="0"/>
              <a:t>)</a:t>
            </a:r>
          </a:p>
          <a:p>
            <a:pPr latinLnBrk="0">
              <a:spcBef>
                <a:spcPct val="0"/>
              </a:spcBef>
              <a:buNone/>
            </a:pPr>
            <a:endParaRPr lang="en-US" altLang="ko-KR" sz="1400" b="1" dirty="0" smtClean="0"/>
          </a:p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 smtClean="0"/>
              <a:t>2) </a:t>
            </a:r>
            <a:r>
              <a:rPr lang="ko-KR" altLang="en-US" sz="1400" b="1" dirty="0" smtClean="0"/>
              <a:t>크롬 </a:t>
            </a:r>
            <a:r>
              <a:rPr lang="ko-KR" altLang="en-US" sz="1400" b="1" dirty="0"/>
              <a:t>다운로드 </a:t>
            </a:r>
            <a:r>
              <a:rPr lang="en-US" altLang="ko-KR" sz="1400" b="1" dirty="0"/>
              <a:t>: https://www.google.com/intl/ko/chrome/browser/desktop/index.html</a:t>
            </a:r>
          </a:p>
          <a:p>
            <a:pPr latinLnBrk="0">
              <a:spcBef>
                <a:spcPct val="0"/>
              </a:spcBef>
              <a:buNone/>
            </a:pPr>
            <a:r>
              <a:rPr lang="ko-KR" altLang="en-US" sz="1400" b="1" dirty="0" smtClean="0"/>
              <a:t>     </a:t>
            </a:r>
            <a:endParaRPr lang="en-US" altLang="ko-KR" sz="1400" b="1" dirty="0" smtClean="0"/>
          </a:p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/>
              <a:t> </a:t>
            </a:r>
            <a:r>
              <a:rPr lang="en-US" altLang="ko-KR" sz="1400" b="1" dirty="0" smtClean="0"/>
              <a:t>    </a:t>
            </a:r>
            <a:r>
              <a:rPr lang="ko-KR" altLang="en-US" sz="1400" b="1" dirty="0" err="1" smtClean="0"/>
              <a:t>파이어폭스</a:t>
            </a:r>
            <a:r>
              <a:rPr lang="ko-KR" altLang="en-US" sz="1400" b="1" dirty="0" smtClean="0"/>
              <a:t> </a:t>
            </a:r>
            <a:r>
              <a:rPr lang="ko-KR" altLang="en-US" sz="1400" b="1" dirty="0"/>
              <a:t>다운로드 </a:t>
            </a:r>
            <a:r>
              <a:rPr lang="en-US" altLang="ko-KR" sz="1400" b="1" dirty="0"/>
              <a:t>: </a:t>
            </a:r>
            <a:r>
              <a:rPr lang="en-US" altLang="ko-KR" sz="1400" b="1" dirty="0">
                <a:hlinkClick r:id="rId3"/>
              </a:rPr>
              <a:t>http://www.mozilla.or.kr/ko/firefox/new</a:t>
            </a:r>
            <a:r>
              <a:rPr lang="en-US" altLang="ko-KR" sz="1400" b="1" dirty="0" smtClean="0">
                <a:hlinkClick r:id="rId3"/>
              </a:rPr>
              <a:t>/</a:t>
            </a:r>
            <a:endParaRPr lang="en-US" altLang="ko-KR" sz="1400" b="1" dirty="0" smtClean="0"/>
          </a:p>
          <a:p>
            <a:pPr latinLnBrk="0">
              <a:spcBef>
                <a:spcPct val="0"/>
              </a:spcBef>
              <a:buNone/>
            </a:pPr>
            <a:endParaRPr lang="en-US" altLang="ko-KR" sz="1400" b="1" dirty="0"/>
          </a:p>
          <a:p>
            <a:pPr>
              <a:buNone/>
            </a:pPr>
            <a:r>
              <a:rPr lang="en-US" altLang="ko-KR" sz="1400" b="1" dirty="0">
                <a:solidFill>
                  <a:srgbClr val="FF0000"/>
                </a:solidFill>
              </a:rPr>
              <a:t>Q. </a:t>
            </a:r>
            <a:r>
              <a:rPr lang="ko-KR" altLang="en-US" sz="1400" b="1" dirty="0">
                <a:solidFill>
                  <a:srgbClr val="FF0000"/>
                </a:solidFill>
              </a:rPr>
              <a:t>기존 비밀 번호를 분실하였습니다</a:t>
            </a:r>
            <a:r>
              <a:rPr lang="en-US" altLang="ko-KR" sz="1400" b="1" dirty="0">
                <a:solidFill>
                  <a:srgbClr val="FF0000"/>
                </a:solidFill>
              </a:rPr>
              <a:t>. </a:t>
            </a:r>
            <a:r>
              <a:rPr lang="ko-KR" altLang="en-US" sz="1400" b="1" dirty="0">
                <a:solidFill>
                  <a:srgbClr val="FF0000"/>
                </a:solidFill>
              </a:rPr>
              <a:t>어떻게 찾을 수 있을까요</a:t>
            </a:r>
            <a:r>
              <a:rPr lang="en-US" altLang="ko-KR" sz="1400" b="1" dirty="0">
                <a:solidFill>
                  <a:srgbClr val="FF0000"/>
                </a:solidFill>
              </a:rPr>
              <a:t>? </a:t>
            </a:r>
            <a:r>
              <a:rPr lang="ko-KR" altLang="en-US" sz="1400" b="1" dirty="0">
                <a:solidFill>
                  <a:srgbClr val="FF0000"/>
                </a:solidFill>
              </a:rPr>
              <a:t>또는 재설정이 가능한가요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?</a:t>
            </a:r>
          </a:p>
          <a:p>
            <a:pPr>
              <a:buNone/>
            </a:pPr>
            <a:endParaRPr lang="en-US" altLang="ko-KR" sz="1400" b="1" dirty="0"/>
          </a:p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/>
              <a:t>A : </a:t>
            </a:r>
            <a:r>
              <a:rPr lang="ko-KR" altLang="en-US" sz="1400" b="1" dirty="0" smtClean="0"/>
              <a:t>비밀번호 </a:t>
            </a:r>
            <a:r>
              <a:rPr lang="ko-KR" altLang="en-US" sz="1400" b="1" dirty="0"/>
              <a:t>재 설정 메일 수신을 위해 자세한 사항은 </a:t>
            </a:r>
            <a:r>
              <a:rPr lang="ko-KR" altLang="en-US" sz="1400" b="1" dirty="0" smtClean="0"/>
              <a:t>다음 페이지의 </a:t>
            </a:r>
            <a:r>
              <a:rPr lang="ko-KR" altLang="en-US" sz="1400" b="1" dirty="0"/>
              <a:t>비밀번호</a:t>
            </a:r>
            <a:r>
              <a:rPr lang="en-US" altLang="ko-KR" sz="1400" b="1" dirty="0"/>
              <a:t> </a:t>
            </a:r>
            <a:r>
              <a:rPr lang="ko-KR" altLang="en-US" sz="1400" b="1" dirty="0" smtClean="0"/>
              <a:t>재설정 방법 </a:t>
            </a:r>
            <a:r>
              <a:rPr lang="ko-KR" altLang="en-US" sz="1400" b="1" dirty="0"/>
              <a:t>확인바랍니다</a:t>
            </a:r>
            <a:r>
              <a:rPr lang="en-US" altLang="ko-KR" sz="1400" b="1" dirty="0"/>
              <a:t>. </a:t>
            </a:r>
          </a:p>
        </p:txBody>
      </p:sp>
      <p:grpSp>
        <p:nvGrpSpPr>
          <p:cNvPr id="7" name="그룹 6"/>
          <p:cNvGrpSpPr/>
          <p:nvPr/>
        </p:nvGrpSpPr>
        <p:grpSpPr>
          <a:xfrm>
            <a:off x="270113" y="117426"/>
            <a:ext cx="5213658" cy="354217"/>
            <a:chOff x="551384" y="615477"/>
            <a:chExt cx="6524069" cy="412698"/>
          </a:xfrm>
        </p:grpSpPr>
        <p:cxnSp>
          <p:nvCxnSpPr>
            <p:cNvPr id="8" name="직선 연결선 7"/>
            <p:cNvCxnSpPr/>
            <p:nvPr/>
          </p:nvCxnSpPr>
          <p:spPr>
            <a:xfrm>
              <a:off x="551384" y="615477"/>
              <a:ext cx="0" cy="4065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587776" y="683928"/>
              <a:ext cx="6487677" cy="344247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Q&amp;A – </a:t>
              </a: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계정 및 접속</a:t>
              </a:r>
              <a:endParaRPr lang="ko-KR" altLang="en-US" sz="2400" spc="-30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0070C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pPr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404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자유형 9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grpSp>
        <p:nvGrpSpPr>
          <p:cNvPr id="11" name="그룹 10"/>
          <p:cNvGrpSpPr/>
          <p:nvPr/>
        </p:nvGrpSpPr>
        <p:grpSpPr>
          <a:xfrm>
            <a:off x="270113" y="117426"/>
            <a:ext cx="5213658" cy="354217"/>
            <a:chOff x="551384" y="615477"/>
            <a:chExt cx="6524069" cy="412698"/>
          </a:xfrm>
        </p:grpSpPr>
        <p:cxnSp>
          <p:nvCxnSpPr>
            <p:cNvPr id="12" name="직선 연결선 11"/>
            <p:cNvCxnSpPr/>
            <p:nvPr/>
          </p:nvCxnSpPr>
          <p:spPr>
            <a:xfrm>
              <a:off x="551384" y="615477"/>
              <a:ext cx="0" cy="4065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587776" y="683928"/>
              <a:ext cx="6487677" cy="344247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400" spc="-30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Q&amp;A – </a:t>
              </a: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비밀번호 재설정</a:t>
              </a:r>
              <a:endParaRPr lang="ko-KR" altLang="en-US" sz="2400" spc="-30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0070C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7187" y="761163"/>
            <a:ext cx="2736305" cy="26672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07588" y="3578124"/>
            <a:ext cx="2800163" cy="30148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262019" y="761164"/>
            <a:ext cx="2880321" cy="26672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3264479" y="1437313"/>
            <a:ext cx="2678102" cy="840353"/>
          </a:xfrm>
          <a:prstGeom prst="rect">
            <a:avLst/>
          </a:prstGeom>
          <a:noFill/>
          <a:ln>
            <a:noFill/>
          </a:ln>
        </p:spPr>
        <p:txBody>
          <a:bodyPr wrap="square" lIns="106802" tIns="53401" rIns="106802" bIns="53401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>
              <a:buNone/>
            </a:pPr>
            <a:r>
              <a:rPr lang="ko-KR" altLang="en-US" sz="1400" b="1" dirty="0" smtClean="0"/>
              <a:t>로그인 창 하단의</a:t>
            </a:r>
            <a:endParaRPr lang="en-US" altLang="ko-KR" sz="1400" b="1" dirty="0" smtClean="0"/>
          </a:p>
          <a:p>
            <a:pPr>
              <a:buNone/>
            </a:pPr>
            <a:endParaRPr lang="en-US" altLang="ko-KR" sz="1400" b="1" dirty="0" smtClean="0"/>
          </a:p>
          <a:p>
            <a:pPr>
              <a:buNone/>
            </a:pPr>
            <a:r>
              <a:rPr lang="ko-KR" altLang="en-US" sz="1400" b="1" dirty="0" smtClean="0"/>
              <a:t>패스워드 재설정 클릭</a:t>
            </a:r>
            <a:endParaRPr lang="en-US" altLang="ko-KR" sz="1400" b="1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203851" y="4390111"/>
            <a:ext cx="3120429" cy="13439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9637612" y="1399044"/>
            <a:ext cx="2050009" cy="1874482"/>
          </a:xfrm>
          <a:prstGeom prst="rect">
            <a:avLst/>
          </a:prstGeom>
          <a:noFill/>
          <a:ln>
            <a:noFill/>
          </a:ln>
        </p:spPr>
        <p:txBody>
          <a:bodyPr wrap="square" lIns="106802" tIns="53401" rIns="106802" bIns="53401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>
              <a:buNone/>
            </a:pPr>
            <a:r>
              <a:rPr lang="en-US" altLang="ko-KR" sz="1400" b="1" dirty="0" smtClean="0"/>
              <a:t>1) </a:t>
            </a:r>
            <a:r>
              <a:rPr lang="en-US" altLang="ko-KR" sz="1400" b="1" dirty="0" err="1" smtClean="0"/>
              <a:t>Turnitin</a:t>
            </a:r>
            <a:r>
              <a:rPr lang="en-US" altLang="ko-KR" sz="1400" b="1" dirty="0" smtClean="0"/>
              <a:t> </a:t>
            </a:r>
            <a:r>
              <a:rPr lang="ko-KR" altLang="en-US" sz="1400" b="1" dirty="0" smtClean="0"/>
              <a:t>계정 </a:t>
            </a:r>
            <a:endParaRPr lang="en-US" altLang="ko-KR" sz="1400" b="1" dirty="0" smtClean="0"/>
          </a:p>
          <a:p>
            <a:pPr>
              <a:buNone/>
            </a:pPr>
            <a:r>
              <a:rPr lang="en-US" altLang="ko-KR" sz="1400" b="1" dirty="0" smtClean="0"/>
              <a:t>     E-mail </a:t>
            </a:r>
            <a:r>
              <a:rPr lang="ko-KR" altLang="en-US" sz="1400" b="1" dirty="0" smtClean="0"/>
              <a:t>주소 기입</a:t>
            </a:r>
            <a:endParaRPr lang="en-US" altLang="ko-KR" sz="1400" b="1" dirty="0" smtClean="0"/>
          </a:p>
          <a:p>
            <a:pPr>
              <a:buNone/>
            </a:pPr>
            <a:endParaRPr lang="en-US" altLang="ko-KR" sz="1400" b="1" dirty="0"/>
          </a:p>
          <a:p>
            <a:pPr>
              <a:buNone/>
            </a:pPr>
            <a:r>
              <a:rPr lang="en-US" altLang="ko-KR" sz="1400" b="1" dirty="0" smtClean="0"/>
              <a:t>2) </a:t>
            </a:r>
            <a:r>
              <a:rPr lang="ko-KR" altLang="en-US" sz="1400" b="1" dirty="0" smtClean="0"/>
              <a:t>성 </a:t>
            </a:r>
            <a:r>
              <a:rPr lang="en-US" altLang="ko-KR" sz="1400" b="1" dirty="0" smtClean="0"/>
              <a:t>(Last Name) </a:t>
            </a:r>
            <a:r>
              <a:rPr lang="ko-KR" altLang="en-US" sz="1400" b="1" dirty="0" smtClean="0"/>
              <a:t>기입 </a:t>
            </a:r>
            <a:endParaRPr lang="en-US" altLang="ko-KR" sz="1400" b="1" dirty="0" smtClean="0"/>
          </a:p>
          <a:p>
            <a:pPr>
              <a:buNone/>
            </a:pPr>
            <a:r>
              <a:rPr lang="en-US" altLang="ko-KR" sz="1400" b="1" dirty="0" smtClean="0"/>
              <a:t>    (Ex. </a:t>
            </a:r>
            <a:r>
              <a:rPr lang="ko-KR" altLang="en-US" sz="1400" b="1" dirty="0" smtClean="0"/>
              <a:t>김</a:t>
            </a:r>
            <a:r>
              <a:rPr lang="en-US" altLang="ko-KR" sz="1400" b="1" dirty="0" smtClean="0"/>
              <a:t>, </a:t>
            </a:r>
            <a:r>
              <a:rPr lang="ko-KR" altLang="en-US" sz="1400" b="1" dirty="0" smtClean="0"/>
              <a:t>이</a:t>
            </a:r>
            <a:r>
              <a:rPr lang="en-US" altLang="ko-KR" sz="1400" b="1" dirty="0" smtClean="0"/>
              <a:t>, </a:t>
            </a:r>
            <a:r>
              <a:rPr lang="ko-KR" altLang="en-US" sz="1400" b="1" dirty="0" smtClean="0"/>
              <a:t>박</a:t>
            </a:r>
            <a:r>
              <a:rPr lang="en-US" altLang="ko-KR" sz="1400" b="1" dirty="0" smtClean="0"/>
              <a:t>, </a:t>
            </a:r>
            <a:r>
              <a:rPr lang="ko-KR" altLang="en-US" sz="1400" b="1" dirty="0" smtClean="0"/>
              <a:t>최</a:t>
            </a:r>
            <a:r>
              <a:rPr lang="en-US" altLang="ko-KR" sz="1400" b="1" dirty="0" smtClean="0"/>
              <a:t>)</a:t>
            </a:r>
          </a:p>
          <a:p>
            <a:pPr>
              <a:buNone/>
            </a:pPr>
            <a:endParaRPr lang="en-US" altLang="ko-KR" sz="1400" b="1" dirty="0"/>
          </a:p>
          <a:p>
            <a:pPr>
              <a:buNone/>
            </a:pPr>
            <a:r>
              <a:rPr lang="en-US" altLang="ko-KR" sz="1400" b="1" dirty="0" smtClean="0"/>
              <a:t>3) </a:t>
            </a:r>
            <a:r>
              <a:rPr lang="ko-KR" altLang="en-US" sz="1400" b="1" dirty="0" smtClean="0"/>
              <a:t>하단의 다음 클릭</a:t>
            </a:r>
            <a:endParaRPr lang="en-US" altLang="ko-KR" sz="1400" b="1" dirty="0"/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3278285" y="4677673"/>
            <a:ext cx="3501630" cy="840353"/>
          </a:xfrm>
          <a:prstGeom prst="rect">
            <a:avLst/>
          </a:prstGeom>
          <a:noFill/>
          <a:ln>
            <a:noFill/>
          </a:ln>
        </p:spPr>
        <p:txBody>
          <a:bodyPr wrap="square" lIns="106802" tIns="53401" rIns="106802" bIns="53401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>
              <a:buNone/>
            </a:pPr>
            <a:r>
              <a:rPr lang="en-US" altLang="ko-KR" sz="1400" b="1" dirty="0" smtClean="0"/>
              <a:t>1) </a:t>
            </a:r>
            <a:r>
              <a:rPr lang="ko-KR" altLang="en-US" sz="1400" b="1" dirty="0" smtClean="0"/>
              <a:t>답변 생략 가능</a:t>
            </a:r>
            <a:endParaRPr lang="en-US" altLang="ko-KR" sz="1400" b="1" dirty="0" smtClean="0"/>
          </a:p>
          <a:p>
            <a:pPr>
              <a:buNone/>
            </a:pPr>
            <a:endParaRPr lang="en-US" altLang="ko-KR" sz="1400" b="1" dirty="0"/>
          </a:p>
          <a:p>
            <a:pPr>
              <a:buNone/>
            </a:pPr>
            <a:r>
              <a:rPr lang="en-US" altLang="ko-KR" sz="1400" b="1" dirty="0" smtClean="0"/>
              <a:t>2) “</a:t>
            </a:r>
            <a:r>
              <a:rPr lang="ko-KR" altLang="en-US" sz="1400" b="1" dirty="0" smtClean="0"/>
              <a:t>답변을 잊어버리셨습니까</a:t>
            </a:r>
            <a:r>
              <a:rPr lang="en-US" altLang="ko-KR" sz="1400" b="1" dirty="0" smtClean="0"/>
              <a:t>?</a:t>
            </a:r>
            <a:r>
              <a:rPr lang="ko-KR" altLang="en-US" sz="1400" b="1" dirty="0"/>
              <a:t> </a:t>
            </a:r>
            <a:r>
              <a:rPr lang="ko-KR" altLang="en-US" sz="1400" b="1" dirty="0" smtClean="0"/>
              <a:t>클릭</a:t>
            </a:r>
            <a:endParaRPr lang="en-US" altLang="ko-KR" sz="1400" b="1" dirty="0"/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9686997" y="4592656"/>
            <a:ext cx="3501630" cy="1357418"/>
          </a:xfrm>
          <a:prstGeom prst="rect">
            <a:avLst/>
          </a:prstGeom>
          <a:noFill/>
          <a:ln>
            <a:noFill/>
          </a:ln>
        </p:spPr>
        <p:txBody>
          <a:bodyPr wrap="square" lIns="106802" tIns="53401" rIns="106802" bIns="53401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>
              <a:buNone/>
            </a:pPr>
            <a:r>
              <a:rPr lang="en-US" altLang="ko-KR" sz="1400" b="1" dirty="0" smtClean="0"/>
              <a:t>1) </a:t>
            </a:r>
            <a:r>
              <a:rPr lang="ko-KR" altLang="en-US" sz="1400" b="1" dirty="0" smtClean="0"/>
              <a:t>기입된 메일로</a:t>
            </a:r>
            <a:endParaRPr lang="en-US" altLang="ko-KR" sz="1400" b="1" dirty="0"/>
          </a:p>
          <a:p>
            <a:pPr>
              <a:buNone/>
            </a:pPr>
            <a:r>
              <a:rPr lang="en-US" altLang="ko-KR" sz="1400" b="1" dirty="0" smtClean="0"/>
              <a:t>PW </a:t>
            </a:r>
            <a:r>
              <a:rPr lang="ko-KR" altLang="en-US" sz="1400" b="1" dirty="0" smtClean="0"/>
              <a:t>재설정 메일 발송</a:t>
            </a:r>
            <a:endParaRPr lang="en-US" altLang="ko-KR" sz="1400" b="1" dirty="0" smtClean="0"/>
          </a:p>
          <a:p>
            <a:pPr>
              <a:buNone/>
            </a:pPr>
            <a:endParaRPr lang="en-US" altLang="ko-KR" sz="1400" b="1" dirty="0"/>
          </a:p>
          <a:p>
            <a:pPr>
              <a:buNone/>
            </a:pPr>
            <a:r>
              <a:rPr lang="en-US" altLang="ko-KR" sz="1400" b="1" dirty="0" smtClean="0"/>
              <a:t>2) </a:t>
            </a:r>
            <a:r>
              <a:rPr lang="ko-KR" altLang="en-US" sz="1400" b="1" dirty="0" smtClean="0"/>
              <a:t>수신된 메일로 </a:t>
            </a:r>
            <a:endParaRPr lang="en-US" altLang="ko-KR" sz="1400" b="1" dirty="0" smtClean="0"/>
          </a:p>
          <a:p>
            <a:pPr>
              <a:buNone/>
            </a:pPr>
            <a:r>
              <a:rPr lang="ko-KR" altLang="en-US" sz="1400" b="1" dirty="0" smtClean="0"/>
              <a:t>비밀번호 재 설정</a:t>
            </a:r>
            <a:endParaRPr lang="en-US" altLang="ko-KR" sz="1400" b="1" dirty="0"/>
          </a:p>
        </p:txBody>
      </p:sp>
      <p:sp>
        <p:nvSpPr>
          <p:cNvPr id="30" name="직사각형 29"/>
          <p:cNvSpPr/>
          <p:nvPr/>
        </p:nvSpPr>
        <p:spPr>
          <a:xfrm>
            <a:off x="3278285" y="1078773"/>
            <a:ext cx="25674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kumimoji="1" lang="ko-KR" altLang="en-US" sz="1800" b="1" dirty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①</a:t>
            </a:r>
            <a:endParaRPr lang="ko-KR" altLang="en-US" sz="1800" dirty="0">
              <a:solidFill>
                <a:srgbClr val="FF0000"/>
              </a:solidFill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9695781" y="1039004"/>
            <a:ext cx="30579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kumimoji="1" lang="ko-KR" altLang="en-US" sz="1800" b="1" dirty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②</a:t>
            </a:r>
            <a:endParaRPr lang="ko-KR" altLang="en-US" sz="1800" dirty="0">
              <a:solidFill>
                <a:srgbClr val="FF0000"/>
              </a:solidFill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3381584" y="4308341"/>
            <a:ext cx="25674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kumimoji="1" lang="ko-KR" altLang="en-US" sz="1800" b="1" dirty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③</a:t>
            </a:r>
            <a:endParaRPr lang="ko-KR" altLang="en-US" sz="1800" dirty="0">
              <a:solidFill>
                <a:srgbClr val="FF0000"/>
              </a:solidFill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9732243" y="4295973"/>
            <a:ext cx="35783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kumimoji="1" lang="ko-KR" altLang="en-US" sz="1800" b="1" dirty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④</a:t>
            </a:r>
          </a:p>
        </p:txBody>
      </p:sp>
      <p:sp>
        <p:nvSpPr>
          <p:cNvPr id="34" name="Rectangle 11"/>
          <p:cNvSpPr>
            <a:spLocks noChangeArrowheads="1"/>
          </p:cNvSpPr>
          <p:nvPr/>
        </p:nvSpPr>
        <p:spPr bwMode="auto">
          <a:xfrm>
            <a:off x="155179" y="5229994"/>
            <a:ext cx="1224136" cy="421718"/>
          </a:xfrm>
          <a:prstGeom prst="rect">
            <a:avLst/>
          </a:prstGeom>
          <a:noFill/>
          <a:ln w="76200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399456" tIns="42048" rIns="106802" bIns="42048" anchor="ctr"/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2100">
              <a:latin typeface="굴림" charset="-127"/>
              <a:ea typeface="굴림" charset="-127"/>
            </a:endParaRPr>
          </a:p>
        </p:txBody>
      </p:sp>
      <p:sp>
        <p:nvSpPr>
          <p:cNvPr id="36" name="Rectangle 11"/>
          <p:cNvSpPr>
            <a:spLocks noChangeArrowheads="1"/>
          </p:cNvSpPr>
          <p:nvPr/>
        </p:nvSpPr>
        <p:spPr bwMode="auto">
          <a:xfrm>
            <a:off x="299195" y="2709714"/>
            <a:ext cx="1224136" cy="421718"/>
          </a:xfrm>
          <a:prstGeom prst="rect">
            <a:avLst/>
          </a:prstGeom>
          <a:noFill/>
          <a:ln w="76200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399456" tIns="42048" rIns="106802" bIns="42048" anchor="ctr"/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2100">
              <a:latin typeface="굴림" charset="-127"/>
              <a:ea typeface="굴림" charset="-127"/>
            </a:endParaRPr>
          </a:p>
        </p:txBody>
      </p:sp>
      <p:sp>
        <p:nvSpPr>
          <p:cNvPr id="37" name="Rectangle 11"/>
          <p:cNvSpPr>
            <a:spLocks noChangeArrowheads="1"/>
          </p:cNvSpPr>
          <p:nvPr/>
        </p:nvSpPr>
        <p:spPr bwMode="auto">
          <a:xfrm>
            <a:off x="6262020" y="1413570"/>
            <a:ext cx="2376264" cy="937241"/>
          </a:xfrm>
          <a:prstGeom prst="rect">
            <a:avLst/>
          </a:prstGeom>
          <a:noFill/>
          <a:ln w="76200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399456" tIns="42048" rIns="106802" bIns="42048" anchor="ctr"/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2100">
              <a:latin typeface="굴림" charset="-127"/>
              <a:ea typeface="굴림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pPr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18824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자유형 9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155179" y="693490"/>
            <a:ext cx="11449272" cy="1185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6802" tIns="53401" rIns="106802" bIns="53401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 smtClean="0">
                <a:solidFill>
                  <a:srgbClr val="FF0000"/>
                </a:solidFill>
              </a:rPr>
              <a:t>Q. </a:t>
            </a:r>
            <a:r>
              <a:rPr lang="ko-KR" altLang="en-US" sz="1400" b="1" dirty="0">
                <a:solidFill>
                  <a:srgbClr val="FF0000"/>
                </a:solidFill>
              </a:rPr>
              <a:t>현재 작성 한 자료가  </a:t>
            </a:r>
            <a:r>
              <a:rPr lang="en-US" altLang="ko-KR" sz="1400" b="1" dirty="0" err="1" smtClean="0">
                <a:solidFill>
                  <a:srgbClr val="FF0000"/>
                </a:solidFill>
              </a:rPr>
              <a:t>Turnitin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업로드 </a:t>
            </a:r>
            <a:r>
              <a:rPr lang="ko-KR" altLang="en-US" sz="1400" b="1" dirty="0">
                <a:solidFill>
                  <a:srgbClr val="FF0000"/>
                </a:solidFill>
              </a:rPr>
              <a:t>제한  범위 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(40MB</a:t>
            </a:r>
            <a:r>
              <a:rPr lang="en-US" altLang="ko-KR" sz="1400" b="1" dirty="0">
                <a:solidFill>
                  <a:srgbClr val="FF0000"/>
                </a:solidFill>
              </a:rPr>
              <a:t>, 400 </a:t>
            </a:r>
            <a:r>
              <a:rPr lang="ko-KR" altLang="en-US" sz="1400" b="1" dirty="0">
                <a:solidFill>
                  <a:srgbClr val="FF0000"/>
                </a:solidFill>
              </a:rPr>
              <a:t>페이지 미만</a:t>
            </a:r>
            <a:r>
              <a:rPr lang="en-US" altLang="ko-KR" sz="1400" b="1" dirty="0">
                <a:solidFill>
                  <a:srgbClr val="FF0000"/>
                </a:solidFill>
              </a:rPr>
              <a:t>)</a:t>
            </a:r>
            <a:r>
              <a:rPr lang="ko-KR" altLang="en-US" sz="1400" b="1" dirty="0">
                <a:solidFill>
                  <a:srgbClr val="FF0000"/>
                </a:solidFill>
              </a:rPr>
              <a:t>을 초과합니다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.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업로드를 </a:t>
            </a:r>
            <a:r>
              <a:rPr lang="ko-KR" altLang="en-US" sz="1400" b="1" dirty="0">
                <a:solidFill>
                  <a:srgbClr val="FF0000"/>
                </a:solidFill>
              </a:rPr>
              <a:t>하기 위해서는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어떻게 해야 </a:t>
            </a:r>
            <a:r>
              <a:rPr lang="ko-KR" altLang="en-US" sz="1400" b="1" dirty="0">
                <a:solidFill>
                  <a:srgbClr val="FF0000"/>
                </a:solidFill>
              </a:rPr>
              <a:t>하나요</a:t>
            </a:r>
            <a:r>
              <a:rPr lang="en-US" altLang="ko-KR" sz="1400" b="1" dirty="0">
                <a:solidFill>
                  <a:srgbClr val="FF0000"/>
                </a:solidFill>
              </a:rPr>
              <a:t>?</a:t>
            </a:r>
          </a:p>
          <a:p>
            <a:pPr eaLnBrk="1" latinLnBrk="0" hangingPunct="1">
              <a:spcBef>
                <a:spcPct val="0"/>
              </a:spcBef>
              <a:buFontTx/>
              <a:buNone/>
            </a:pPr>
            <a:endParaRPr lang="en-US" altLang="ko-KR" sz="1400" b="1" dirty="0"/>
          </a:p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 smtClean="0"/>
              <a:t>A : 1) </a:t>
            </a:r>
            <a:r>
              <a:rPr lang="ko-KR" altLang="en-US" sz="1400" b="1" dirty="0" smtClean="0"/>
              <a:t>업로드 할 문서 내 이미지 용량 줄이기 적용 후 저장 </a:t>
            </a:r>
            <a:r>
              <a:rPr lang="en-US" altLang="ko-KR" sz="1400" b="1" dirty="0" smtClean="0"/>
              <a:t>(</a:t>
            </a:r>
            <a:r>
              <a:rPr lang="en-US" altLang="ko-KR" sz="1400" b="1" dirty="0" err="1" smtClean="0"/>
              <a:t>hwp</a:t>
            </a:r>
            <a:r>
              <a:rPr lang="en-US" altLang="ko-KR" sz="1400" b="1" dirty="0" smtClean="0"/>
              <a:t>, word  </a:t>
            </a:r>
            <a:r>
              <a:rPr lang="ko-KR" altLang="en-US" sz="1400" b="1" dirty="0" smtClean="0"/>
              <a:t>파일</a:t>
            </a:r>
            <a:r>
              <a:rPr lang="en-US" altLang="ko-KR" sz="1400" b="1" dirty="0" smtClean="0"/>
              <a:t>)</a:t>
            </a:r>
            <a:endParaRPr lang="en-US" altLang="ko-KR" sz="1400" b="1" dirty="0"/>
          </a:p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 smtClean="0"/>
              <a:t>     </a:t>
            </a:r>
          </a:p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 smtClean="0"/>
              <a:t>      2) </a:t>
            </a:r>
            <a:r>
              <a:rPr lang="en-US" altLang="ko-KR" sz="14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PDF </a:t>
            </a:r>
            <a:r>
              <a:rPr lang="ko-KR" altLang="en-US" sz="14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파일 용량 압축 시 </a:t>
            </a:r>
            <a:r>
              <a:rPr lang="en-US" altLang="ko-KR" sz="14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- http://smallpdf.com/kr/compress-pdf  (</a:t>
            </a:r>
            <a:r>
              <a:rPr lang="ko-KR" altLang="en-US" sz="14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무료</a:t>
            </a:r>
            <a:r>
              <a:rPr lang="en-US" altLang="ko-KR" sz="14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) </a:t>
            </a:r>
            <a:r>
              <a:rPr lang="ko-KR" altLang="en-US" sz="14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접속 </a:t>
            </a:r>
            <a:r>
              <a:rPr lang="en-US" altLang="ko-KR" sz="14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-&gt; </a:t>
            </a:r>
            <a:r>
              <a:rPr lang="ko-KR" altLang="en-US" sz="14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압축할 </a:t>
            </a:r>
            <a:r>
              <a:rPr lang="ko-KR" altLang="en-US" sz="1400" dirty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파일 선택 </a:t>
            </a:r>
            <a:r>
              <a:rPr lang="en-US" altLang="ko-KR" sz="14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-&gt; </a:t>
            </a:r>
            <a:r>
              <a:rPr lang="ko-KR" altLang="en-US" sz="14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용량 압축 후 개인 </a:t>
            </a:r>
            <a:r>
              <a:rPr lang="en-US" altLang="ko-KR" sz="14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PC</a:t>
            </a:r>
            <a:r>
              <a:rPr lang="ko-KR" altLang="en-US" sz="14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로 다운로드</a:t>
            </a:r>
            <a:endParaRPr lang="ko-KR" altLang="en-US" sz="1400" dirty="0"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grpSp>
        <p:nvGrpSpPr>
          <p:cNvPr id="7" name="그룹 6"/>
          <p:cNvGrpSpPr/>
          <p:nvPr/>
        </p:nvGrpSpPr>
        <p:grpSpPr>
          <a:xfrm>
            <a:off x="270113" y="117426"/>
            <a:ext cx="5213658" cy="354217"/>
            <a:chOff x="551384" y="615477"/>
            <a:chExt cx="6524069" cy="412698"/>
          </a:xfrm>
        </p:grpSpPr>
        <p:cxnSp>
          <p:nvCxnSpPr>
            <p:cNvPr id="8" name="직선 연결선 7"/>
            <p:cNvCxnSpPr/>
            <p:nvPr/>
          </p:nvCxnSpPr>
          <p:spPr>
            <a:xfrm>
              <a:off x="551384" y="615477"/>
              <a:ext cx="0" cy="4065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587776" y="683928"/>
              <a:ext cx="6487677" cy="344247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Q&amp;A – </a:t>
              </a: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파일</a:t>
              </a:r>
              <a:r>
                <a:rPr lang="en-US" altLang="ko-KR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</a:t>
              </a: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업로드 문제</a:t>
              </a:r>
              <a:endParaRPr lang="ko-KR" altLang="en-US" sz="2400" spc="-30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0070C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24"/>
          <a:stretch/>
        </p:blipFill>
        <p:spPr bwMode="auto">
          <a:xfrm>
            <a:off x="299195" y="2071535"/>
            <a:ext cx="4040693" cy="232014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" name="직사각형 14"/>
          <p:cNvSpPr/>
          <p:nvPr/>
        </p:nvSpPr>
        <p:spPr>
          <a:xfrm>
            <a:off x="853780" y="2661540"/>
            <a:ext cx="1465762" cy="843839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70620" y="2071535"/>
            <a:ext cx="4024018" cy="236637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7" name="직사각형 16"/>
          <p:cNvSpPr/>
          <p:nvPr/>
        </p:nvSpPr>
        <p:spPr>
          <a:xfrm>
            <a:off x="6758435" y="2382939"/>
            <a:ext cx="1584176" cy="468052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3159094" y="3653017"/>
            <a:ext cx="2684717" cy="692497"/>
          </a:xfrm>
          <a:prstGeom prst="rect">
            <a:avLst/>
          </a:prstGeom>
          <a:solidFill>
            <a:srgbClr val="198BF3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300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문서 내 표</a:t>
            </a:r>
            <a:r>
              <a:rPr lang="en-US" altLang="ko-KR" sz="1300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, </a:t>
            </a:r>
            <a:r>
              <a:rPr lang="ko-KR" altLang="en-US" sz="1300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그림 클릭 시 </a:t>
            </a:r>
            <a:endParaRPr lang="en-US" altLang="ko-KR" sz="1300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300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좌측의 줄이기 </a:t>
            </a:r>
            <a:r>
              <a:rPr lang="en-US" altLang="ko-KR" sz="1300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-&gt;</a:t>
            </a:r>
            <a:r>
              <a:rPr lang="ko-KR" altLang="en-US" sz="1300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용량 줄이기 선택</a:t>
            </a:r>
            <a:endParaRPr lang="en-US" altLang="ko-KR" sz="1300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300196" y="3708410"/>
            <a:ext cx="2232247" cy="392415"/>
          </a:xfrm>
          <a:prstGeom prst="rect">
            <a:avLst/>
          </a:prstGeom>
          <a:solidFill>
            <a:srgbClr val="198BF3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300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확인 버튼 클릭 </a:t>
            </a:r>
            <a:r>
              <a:rPr lang="ko-KR" altLang="en-US" sz="130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후 </a:t>
            </a:r>
            <a:r>
              <a:rPr lang="ko-KR" altLang="en-US" sz="13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문</a:t>
            </a:r>
            <a:r>
              <a:rPr lang="ko-KR" altLang="en-US" sz="130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서 </a:t>
            </a:r>
            <a:r>
              <a:rPr lang="ko-KR" altLang="en-US" sz="1300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저장</a:t>
            </a:r>
            <a:endParaRPr lang="en-US" altLang="ko-KR" sz="1300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99194" y="4595128"/>
            <a:ext cx="4094245" cy="20750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3180574" y="5324241"/>
            <a:ext cx="2915426" cy="657488"/>
          </a:xfrm>
          <a:prstGeom prst="rect">
            <a:avLst/>
          </a:prstGeom>
          <a:solidFill>
            <a:srgbClr val="198BF3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300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문서 내 표</a:t>
            </a:r>
            <a:r>
              <a:rPr lang="en-US" altLang="ko-KR" sz="1300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, </a:t>
            </a:r>
            <a:r>
              <a:rPr lang="ko-KR" altLang="en-US" sz="1300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그림 더블 클릭 시 </a:t>
            </a:r>
            <a:endParaRPr lang="en-US" altLang="ko-KR" sz="1300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300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좌측의 줄이기 </a:t>
            </a:r>
            <a:r>
              <a:rPr lang="en-US" altLang="ko-KR" sz="1300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-&gt;</a:t>
            </a:r>
            <a:r>
              <a:rPr lang="ko-KR" altLang="en-US" sz="1300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용량 줄이기 선택</a:t>
            </a:r>
            <a:endParaRPr lang="en-US" altLang="ko-KR" sz="1300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307307" y="4806599"/>
            <a:ext cx="792088" cy="351387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6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76637" y="4595128"/>
            <a:ext cx="4018001" cy="209690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8940316" y="5246620"/>
            <a:ext cx="2808151" cy="692497"/>
          </a:xfrm>
          <a:prstGeom prst="rect">
            <a:avLst/>
          </a:prstGeom>
          <a:solidFill>
            <a:srgbClr val="198BF3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300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“</a:t>
            </a:r>
            <a:r>
              <a:rPr lang="ko-KR" altLang="en-US" sz="1300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이 그림에만 적용</a:t>
            </a:r>
            <a:r>
              <a:rPr lang="en-US" altLang="ko-KR" sz="1300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”</a:t>
            </a:r>
            <a:r>
              <a:rPr lang="ko-KR" altLang="en-US" sz="1300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의 체크 박스 해제 </a:t>
            </a:r>
            <a:endParaRPr lang="en-US" altLang="ko-KR" sz="1300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300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-&gt; </a:t>
            </a:r>
            <a:r>
              <a:rPr lang="ko-KR" altLang="en-US" sz="1300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확인 버튼 클릭 및 문서 저장</a:t>
            </a:r>
            <a:endParaRPr lang="en-US" altLang="ko-KR" sz="1300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8827900" y="6310114"/>
            <a:ext cx="976351" cy="327372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Line 12"/>
          <p:cNvSpPr>
            <a:spLocks noChangeShapeType="1"/>
          </p:cNvSpPr>
          <p:nvPr/>
        </p:nvSpPr>
        <p:spPr bwMode="auto">
          <a:xfrm>
            <a:off x="5176048" y="3069754"/>
            <a:ext cx="667763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/>
        </p:spPr>
        <p:txBody>
          <a:bodyPr wrap="square" lIns="42048" tIns="54662" rIns="42048" bIns="54662" anchor="ctr" anchorCtr="1">
            <a:spAutoFit/>
          </a:bodyPr>
          <a:lstStyle/>
          <a:p>
            <a:pPr>
              <a:defRPr/>
            </a:pPr>
            <a:endParaRPr lang="ko-KR" altLang="en-US">
              <a:ln w="38100">
                <a:solidFill>
                  <a:schemeClr val="tx1"/>
                </a:solidFill>
              </a:ln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31" name="Line 12"/>
          <p:cNvSpPr>
            <a:spLocks noChangeShapeType="1"/>
          </p:cNvSpPr>
          <p:nvPr/>
        </p:nvSpPr>
        <p:spPr bwMode="auto">
          <a:xfrm>
            <a:off x="5248056" y="5229994"/>
            <a:ext cx="667763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/>
        </p:spPr>
        <p:txBody>
          <a:bodyPr wrap="square" lIns="42048" tIns="54662" rIns="42048" bIns="54662" anchor="ctr" anchorCtr="1">
            <a:spAutoFit/>
          </a:bodyPr>
          <a:lstStyle/>
          <a:p>
            <a:pPr>
              <a:defRPr/>
            </a:pPr>
            <a:endParaRPr lang="ko-KR" altLang="en-US">
              <a:ln w="38100">
                <a:solidFill>
                  <a:schemeClr val="tx1"/>
                </a:solidFill>
              </a:ln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6955692" y="5013970"/>
            <a:ext cx="1624423" cy="528726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직사각형 32"/>
          <p:cNvSpPr/>
          <p:nvPr/>
        </p:nvSpPr>
        <p:spPr>
          <a:xfrm>
            <a:off x="9764004" y="2238326"/>
            <a:ext cx="976351" cy="327372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pPr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633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자유형 9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155179" y="621482"/>
            <a:ext cx="11449272" cy="16159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6802" tIns="53401" rIns="106802" bIns="53401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 smtClean="0">
                <a:solidFill>
                  <a:srgbClr val="FF0000"/>
                </a:solidFill>
              </a:rPr>
              <a:t>Q. </a:t>
            </a:r>
            <a:r>
              <a:rPr lang="ko-KR" altLang="en-US" sz="1400" b="1" dirty="0">
                <a:solidFill>
                  <a:srgbClr val="FF0000"/>
                </a:solidFill>
              </a:rPr>
              <a:t>검사 결과 </a:t>
            </a:r>
            <a:r>
              <a:rPr lang="en-US" altLang="ko-KR" sz="1400" b="1" dirty="0">
                <a:solidFill>
                  <a:srgbClr val="FF0000"/>
                </a:solidFill>
              </a:rPr>
              <a:t>(%) </a:t>
            </a:r>
            <a:r>
              <a:rPr lang="ko-KR" altLang="en-US" sz="1400" b="1" dirty="0">
                <a:solidFill>
                  <a:srgbClr val="FF0000"/>
                </a:solidFill>
              </a:rPr>
              <a:t>확인 시 텍스트 보기 모드만  생성이 되고</a:t>
            </a:r>
            <a:r>
              <a:rPr lang="en-US" altLang="ko-KR" sz="1400" b="1" dirty="0">
                <a:solidFill>
                  <a:srgbClr val="FF0000"/>
                </a:solidFill>
              </a:rPr>
              <a:t>,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좌측 </a:t>
            </a:r>
            <a:r>
              <a:rPr lang="ko-KR" altLang="en-US" sz="1400" b="1" dirty="0">
                <a:solidFill>
                  <a:srgbClr val="FF0000"/>
                </a:solidFill>
              </a:rPr>
              <a:t>상단의 문서보기  버튼 클릭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시 오류 </a:t>
            </a:r>
            <a:r>
              <a:rPr lang="ko-KR" altLang="en-US" sz="1400" b="1" dirty="0">
                <a:solidFill>
                  <a:srgbClr val="FF0000"/>
                </a:solidFill>
              </a:rPr>
              <a:t>메시지가 나타납니다</a:t>
            </a:r>
            <a:r>
              <a:rPr lang="en-US" altLang="ko-KR" sz="1400" b="1" dirty="0">
                <a:solidFill>
                  <a:srgbClr val="FF0000"/>
                </a:solidFill>
              </a:rPr>
              <a:t>.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어떻게 </a:t>
            </a:r>
            <a:r>
              <a:rPr lang="ko-KR" altLang="en-US" sz="1400" b="1" dirty="0">
                <a:solidFill>
                  <a:srgbClr val="FF0000"/>
                </a:solidFill>
              </a:rPr>
              <a:t>해야 하나요</a:t>
            </a:r>
            <a:r>
              <a:rPr lang="en-US" altLang="ko-KR" sz="1400" b="1" dirty="0">
                <a:solidFill>
                  <a:srgbClr val="FF0000"/>
                </a:solidFill>
              </a:rPr>
              <a:t>?</a:t>
            </a:r>
          </a:p>
          <a:p>
            <a:pPr eaLnBrk="1" latinLnBrk="0" hangingPunct="1">
              <a:spcBef>
                <a:spcPct val="0"/>
              </a:spcBef>
              <a:buFontTx/>
              <a:buNone/>
            </a:pPr>
            <a:endParaRPr lang="en-US" altLang="ko-KR" sz="1400" b="1" dirty="0"/>
          </a:p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 smtClean="0"/>
              <a:t>A : </a:t>
            </a:r>
            <a:r>
              <a:rPr lang="ko-KR" altLang="en-US" sz="1400" b="1" dirty="0"/>
              <a:t>간혹</a:t>
            </a:r>
            <a:r>
              <a:rPr lang="en-US" altLang="ko-KR" sz="1400" b="1" dirty="0"/>
              <a:t>, </a:t>
            </a:r>
            <a:r>
              <a:rPr lang="en-US" altLang="ko-KR" sz="1400" b="1" dirty="0" err="1"/>
              <a:t>Turnitin</a:t>
            </a:r>
            <a:r>
              <a:rPr lang="en-US" altLang="ko-KR" sz="1400" b="1" dirty="0"/>
              <a:t> </a:t>
            </a:r>
            <a:r>
              <a:rPr lang="ko-KR" altLang="en-US" sz="1400" b="1" dirty="0"/>
              <a:t>에서 검사 진행 시 발생되는 일시적인 오류 </a:t>
            </a:r>
            <a:r>
              <a:rPr lang="ko-KR" altLang="en-US" sz="1400" b="1" dirty="0" smtClean="0"/>
              <a:t>상황으로</a:t>
            </a:r>
            <a:r>
              <a:rPr lang="en-US" altLang="ko-KR" sz="1400" b="1" dirty="0" smtClean="0"/>
              <a:t>, </a:t>
            </a:r>
          </a:p>
          <a:p>
            <a:pPr latinLnBrk="0">
              <a:spcBef>
                <a:spcPct val="0"/>
              </a:spcBef>
              <a:buNone/>
            </a:pPr>
            <a:endParaRPr lang="en-US" altLang="ko-KR" sz="1400" b="1" dirty="0" smtClean="0"/>
          </a:p>
          <a:p>
            <a:pPr latinLnBrk="0">
              <a:spcBef>
                <a:spcPct val="0"/>
              </a:spcBef>
              <a:buNone/>
            </a:pPr>
            <a:r>
              <a:rPr lang="ko-KR" altLang="en-US" sz="1400" b="1" dirty="0" smtClean="0"/>
              <a:t>해당 </a:t>
            </a:r>
            <a:r>
              <a:rPr lang="ko-KR" altLang="en-US" sz="1400" b="1" dirty="0"/>
              <a:t>파일은 </a:t>
            </a:r>
            <a:r>
              <a:rPr lang="en-US" altLang="ko-KR" sz="1400" b="1" dirty="0" err="1"/>
              <a:t>Hwp</a:t>
            </a:r>
            <a:r>
              <a:rPr lang="en-US" altLang="ko-KR" sz="1400" b="1" dirty="0"/>
              <a:t> </a:t>
            </a:r>
            <a:r>
              <a:rPr lang="ko-KR" altLang="en-US" sz="1400" b="1" dirty="0"/>
              <a:t>파일 또는 </a:t>
            </a:r>
            <a:r>
              <a:rPr lang="en-US" altLang="ko-KR" sz="1400" b="1" dirty="0"/>
              <a:t>Word </a:t>
            </a:r>
            <a:r>
              <a:rPr lang="ko-KR" altLang="en-US" sz="1400" b="1" dirty="0"/>
              <a:t>파일을 </a:t>
            </a:r>
            <a:r>
              <a:rPr lang="en-US" altLang="ko-KR" sz="1400" b="1" dirty="0"/>
              <a:t>PDF </a:t>
            </a:r>
            <a:r>
              <a:rPr lang="ko-KR" altLang="en-US" sz="1400" b="1" dirty="0"/>
              <a:t>포맷으로 변경 후 </a:t>
            </a:r>
            <a:r>
              <a:rPr lang="ko-KR" altLang="en-US" sz="1400" b="1" dirty="0" smtClean="0"/>
              <a:t>다른 제출 버튼 또는 다시 제출하기를 진행 시 검사 결과 확인</a:t>
            </a:r>
            <a:r>
              <a:rPr lang="ko-KR" altLang="en-US" sz="1400" b="1" dirty="0"/>
              <a:t> </a:t>
            </a:r>
            <a:r>
              <a:rPr lang="ko-KR" altLang="en-US" sz="1400" b="1" dirty="0" smtClean="0"/>
              <a:t>가능</a:t>
            </a:r>
            <a:endParaRPr lang="en-US" altLang="ko-KR" sz="1400" b="1" dirty="0" smtClean="0"/>
          </a:p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 smtClean="0"/>
              <a:t>​ </a:t>
            </a:r>
            <a:endParaRPr lang="en-US" altLang="ko-KR" sz="1400" b="1" dirty="0"/>
          </a:p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/>
              <a:t>(ex. .</a:t>
            </a:r>
            <a:r>
              <a:rPr lang="en-US" altLang="ko-KR" sz="1400" b="1" dirty="0" err="1"/>
              <a:t>hwp</a:t>
            </a:r>
            <a:r>
              <a:rPr lang="en-US" altLang="ko-KR" sz="1400" b="1" dirty="0"/>
              <a:t> </a:t>
            </a:r>
            <a:r>
              <a:rPr lang="ko-KR" altLang="en-US" sz="1400" b="1" dirty="0"/>
              <a:t>파일 </a:t>
            </a:r>
            <a:r>
              <a:rPr lang="en-US" altLang="ko-KR" sz="1400" b="1" dirty="0"/>
              <a:t>-&gt; PDF </a:t>
            </a:r>
            <a:r>
              <a:rPr lang="ko-KR" altLang="en-US" sz="1400" b="1" dirty="0"/>
              <a:t>파일 변환 </a:t>
            </a:r>
            <a:r>
              <a:rPr lang="en-US" altLang="ko-KR" sz="1400" b="1" dirty="0"/>
              <a:t>– </a:t>
            </a:r>
            <a:r>
              <a:rPr lang="ko-KR" altLang="en-US" sz="1400" b="1" dirty="0"/>
              <a:t>한글 </a:t>
            </a:r>
            <a:r>
              <a:rPr lang="en-US" altLang="ko-KR" sz="1400" b="1" dirty="0"/>
              <a:t>2010 </a:t>
            </a:r>
            <a:r>
              <a:rPr lang="ko-KR" altLang="en-US" sz="1400" b="1" dirty="0"/>
              <a:t>버전일 경우 좌측 파일 탭에서 </a:t>
            </a:r>
            <a:r>
              <a:rPr lang="en-US" altLang="ko-KR" sz="1400" b="1" dirty="0"/>
              <a:t>pdf</a:t>
            </a:r>
            <a:r>
              <a:rPr lang="ko-KR" altLang="en-US" sz="1400" b="1" dirty="0"/>
              <a:t>로 저장하기 클릭 후 </a:t>
            </a:r>
            <a:r>
              <a:rPr lang="ko-KR" altLang="en-US" sz="1400" b="1" dirty="0" smtClean="0"/>
              <a:t>저장</a:t>
            </a:r>
            <a:endParaRPr lang="ko-KR" altLang="en-US" sz="1400" b="1" dirty="0"/>
          </a:p>
        </p:txBody>
      </p:sp>
      <p:grpSp>
        <p:nvGrpSpPr>
          <p:cNvPr id="7" name="그룹 6"/>
          <p:cNvGrpSpPr/>
          <p:nvPr/>
        </p:nvGrpSpPr>
        <p:grpSpPr>
          <a:xfrm>
            <a:off x="270113" y="117426"/>
            <a:ext cx="5213658" cy="354217"/>
            <a:chOff x="551384" y="615477"/>
            <a:chExt cx="6524069" cy="412698"/>
          </a:xfrm>
        </p:grpSpPr>
        <p:cxnSp>
          <p:nvCxnSpPr>
            <p:cNvPr id="8" name="직선 연결선 7"/>
            <p:cNvCxnSpPr/>
            <p:nvPr/>
          </p:nvCxnSpPr>
          <p:spPr>
            <a:xfrm>
              <a:off x="551384" y="615477"/>
              <a:ext cx="0" cy="4065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587776" y="683928"/>
              <a:ext cx="6487677" cy="344247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Q&amp;A –  </a:t>
              </a: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검사 결과 확인 </a:t>
              </a:r>
              <a:endParaRPr lang="ko-KR" altLang="en-US" sz="2400" spc="-30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0070C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88818" y="2435473"/>
            <a:ext cx="3624894" cy="11634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374781" y="2413145"/>
            <a:ext cx="3123411" cy="19892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215430" y="2413145"/>
            <a:ext cx="2920857" cy="19568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6" name="직사각형 15"/>
          <p:cNvSpPr/>
          <p:nvPr/>
        </p:nvSpPr>
        <p:spPr>
          <a:xfrm>
            <a:off x="5215430" y="3681089"/>
            <a:ext cx="2920857" cy="721306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8374781" y="3471650"/>
            <a:ext cx="2484376" cy="418877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5752721" y="4584556"/>
            <a:ext cx="1846274" cy="357406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13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MS Word 2010</a:t>
            </a:r>
            <a:endParaRPr lang="ko-KR" altLang="en-US" sz="13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120205" y="4555428"/>
            <a:ext cx="1800200" cy="357406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3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한글 </a:t>
            </a:r>
            <a:r>
              <a:rPr lang="en-US" altLang="ko-KR" sz="13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2010</a:t>
            </a:r>
            <a:endParaRPr lang="ko-KR" altLang="en-US" sz="13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9194" y="3998607"/>
            <a:ext cx="4582354" cy="35740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3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위와 같은 오류 메시지 생성 시</a:t>
            </a:r>
            <a:r>
              <a:rPr lang="en-US" altLang="ko-KR" sz="13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3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PDF</a:t>
            </a:r>
            <a:r>
              <a:rPr lang="ko-KR" altLang="en-US" sz="13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로 파일 변환 후 재 검사</a:t>
            </a:r>
            <a:endParaRPr lang="en-US" altLang="ko-KR" sz="13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2" name="Line 12"/>
          <p:cNvSpPr>
            <a:spLocks noChangeShapeType="1"/>
          </p:cNvSpPr>
          <p:nvPr/>
        </p:nvSpPr>
        <p:spPr bwMode="auto">
          <a:xfrm>
            <a:off x="4547667" y="2950862"/>
            <a:ext cx="667763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/>
        </p:spPr>
        <p:txBody>
          <a:bodyPr wrap="square" lIns="42048" tIns="54662" rIns="42048" bIns="54662" anchor="ctr" anchorCtr="1">
            <a:spAutoFit/>
          </a:bodyPr>
          <a:lstStyle/>
          <a:p>
            <a:pPr>
              <a:defRPr/>
            </a:pPr>
            <a:endParaRPr lang="ko-KR" altLang="en-US">
              <a:ln w="38100">
                <a:solidFill>
                  <a:schemeClr val="tx1"/>
                </a:solidFill>
              </a:ln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pPr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6715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타원 4"/>
          <p:cNvSpPr/>
          <p:nvPr/>
        </p:nvSpPr>
        <p:spPr>
          <a:xfrm>
            <a:off x="3354091" y="1623194"/>
            <a:ext cx="5123456" cy="3613203"/>
          </a:xfrm>
          <a:prstGeom prst="ellipse">
            <a:avLst/>
          </a:prstGeom>
          <a:solidFill>
            <a:srgbClr val="FFFFFF">
              <a:alpha val="4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6802" tIns="53401" rIns="106802" bIns="53401"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3772844" y="2349674"/>
            <a:ext cx="4236872" cy="969619"/>
          </a:xfrm>
          <a:prstGeom prst="rect">
            <a:avLst/>
          </a:prstGeom>
          <a:noFill/>
          <a:scene3d>
            <a:camera prst="obliqueTopLeft"/>
            <a:lightRig rig="threePt" dir="t"/>
          </a:scene3d>
        </p:spPr>
        <p:txBody>
          <a:bodyPr wrap="square" lIns="106802" tIns="53401" rIns="106802" bIns="53401" rtlCol="0">
            <a:spAutoFit/>
          </a:bodyPr>
          <a:lstStyle/>
          <a:p>
            <a:pPr algn="ctr"/>
            <a:r>
              <a:rPr lang="en-US" altLang="ko-KR" sz="5600" dirty="0" smtClean="0">
                <a:solidFill>
                  <a:srgbClr val="044D9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Thank you</a:t>
            </a:r>
            <a:endParaRPr lang="ko-KR" altLang="en-US" sz="5600" dirty="0">
              <a:solidFill>
                <a:srgbClr val="044D9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39187" y="4313218"/>
            <a:ext cx="4236872" cy="1492840"/>
          </a:xfrm>
          <a:prstGeom prst="rect">
            <a:avLst/>
          </a:prstGeom>
          <a:noFill/>
          <a:scene3d>
            <a:camera prst="obliqueTopLeft"/>
            <a:lightRig rig="threePt" dir="t"/>
          </a:scene3d>
        </p:spPr>
        <p:txBody>
          <a:bodyPr wrap="square" lIns="106802" tIns="53401" rIns="106802" bIns="53401" rtlCol="0">
            <a:spAutoFit/>
          </a:bodyPr>
          <a:lstStyle/>
          <a:p>
            <a:pPr algn="ctr"/>
            <a:r>
              <a:rPr lang="ko-KR" altLang="en-US" sz="1800" dirty="0" smtClean="0">
                <a:solidFill>
                  <a:srgbClr val="044D9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이용 문의</a:t>
            </a:r>
            <a:endParaRPr lang="en-US" altLang="ko-KR" sz="1800" dirty="0" smtClean="0">
              <a:solidFill>
                <a:srgbClr val="044D9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algn="ctr"/>
            <a:r>
              <a:rPr lang="ko-KR" altLang="en-US" sz="1800" dirty="0" smtClean="0">
                <a:solidFill>
                  <a:srgbClr val="044D9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endParaRPr lang="en-US" altLang="ko-KR" sz="1800" dirty="0" smtClean="0">
              <a:solidFill>
                <a:srgbClr val="044D9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algn="ctr"/>
            <a:r>
              <a:rPr lang="ko-KR" altLang="en-US" sz="1800" dirty="0" err="1" smtClean="0">
                <a:solidFill>
                  <a:srgbClr val="044D9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턴잇인</a:t>
            </a:r>
            <a:r>
              <a:rPr lang="ko-KR" altLang="en-US" sz="1800" dirty="0" smtClean="0">
                <a:solidFill>
                  <a:srgbClr val="044D9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코리아 </a:t>
            </a:r>
            <a:endParaRPr lang="en-US" altLang="ko-KR" sz="1800" dirty="0" smtClean="0">
              <a:solidFill>
                <a:srgbClr val="044D9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algn="ctr"/>
            <a:endParaRPr lang="en-US" altLang="ko-KR" sz="1800" dirty="0" smtClean="0">
              <a:solidFill>
                <a:srgbClr val="044D9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algn="ctr"/>
            <a:r>
              <a:rPr lang="en-US" altLang="ko-KR" sz="1800" dirty="0" smtClean="0">
                <a:solidFill>
                  <a:srgbClr val="044D9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Tel : 02) 6020-6868</a:t>
            </a:r>
            <a:endParaRPr lang="ko-KR" altLang="en-US" sz="1800" dirty="0">
              <a:solidFill>
                <a:srgbClr val="044D9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pPr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6917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9759200" y="6404297"/>
            <a:ext cx="1965610" cy="3386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ko-KR" sz="2000" spc="-10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Yoon가변 윤고딕 550_TT" panose="02020603020101020101" pitchFamily="18" charset="-127"/>
                <a:cs typeface="Arial" panose="020B0604020202020204" pitchFamily="34" charset="0"/>
              </a:rPr>
              <a:t>PPT TEMPLATE</a:t>
            </a:r>
            <a:endParaRPr lang="ko-KR" altLang="en-US" sz="2000" spc="-10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Yoon가변 윤고딕 550_TT" panose="02020603020101020101" pitchFamily="18" charset="-127"/>
              <a:cs typeface="Arial" panose="020B0604020202020204" pitchFamily="34" charset="0"/>
            </a:endParaRPr>
          </a:p>
        </p:txBody>
      </p:sp>
      <p:sp>
        <p:nvSpPr>
          <p:cNvPr id="26" name="자유형 25"/>
          <p:cNvSpPr/>
          <p:nvPr/>
        </p:nvSpPr>
        <p:spPr>
          <a:xfrm rot="5400000">
            <a:off x="5823297" y="-451865"/>
            <a:ext cx="1764603" cy="7295159"/>
          </a:xfrm>
          <a:custGeom>
            <a:avLst/>
            <a:gdLst>
              <a:gd name="connsiteX0" fmla="*/ 0 w 828099"/>
              <a:gd name="connsiteY0" fmla="*/ 3303002 h 3303002"/>
              <a:gd name="connsiteX1" fmla="*/ 0 w 828099"/>
              <a:gd name="connsiteY1" fmla="*/ 355342 h 3303002"/>
              <a:gd name="connsiteX2" fmla="*/ 7 w 828099"/>
              <a:gd name="connsiteY2" fmla="*/ 355342 h 3303002"/>
              <a:gd name="connsiteX3" fmla="*/ 414053 w 828099"/>
              <a:gd name="connsiteY3" fmla="*/ 0 h 3303002"/>
              <a:gd name="connsiteX4" fmla="*/ 828099 w 828099"/>
              <a:gd name="connsiteY4" fmla="*/ 355342 h 3303002"/>
              <a:gd name="connsiteX5" fmla="*/ 828093 w 828099"/>
              <a:gd name="connsiteY5" fmla="*/ 355342 h 3303002"/>
              <a:gd name="connsiteX6" fmla="*/ 828093 w 828099"/>
              <a:gd name="connsiteY6" fmla="*/ 3302996 h 3303002"/>
              <a:gd name="connsiteX7" fmla="*/ 414055 w 828099"/>
              <a:gd name="connsiteY7" fmla="*/ 2947660 h 3303002"/>
              <a:gd name="connsiteX8" fmla="*/ 8 w 828099"/>
              <a:gd name="connsiteY8" fmla="*/ 3303002 h 3303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8099" h="3303002">
                <a:moveTo>
                  <a:pt x="0" y="3303002"/>
                </a:moveTo>
                <a:lnTo>
                  <a:pt x="0" y="355342"/>
                </a:lnTo>
                <a:lnTo>
                  <a:pt x="7" y="355342"/>
                </a:lnTo>
                <a:lnTo>
                  <a:pt x="414053" y="0"/>
                </a:lnTo>
                <a:lnTo>
                  <a:pt x="828099" y="355342"/>
                </a:lnTo>
                <a:lnTo>
                  <a:pt x="828093" y="355342"/>
                </a:lnTo>
                <a:lnTo>
                  <a:pt x="828093" y="3302996"/>
                </a:lnTo>
                <a:lnTo>
                  <a:pt x="414055" y="2947660"/>
                </a:lnTo>
                <a:lnTo>
                  <a:pt x="8" y="3303002"/>
                </a:lnTo>
                <a:close/>
              </a:path>
            </a:pathLst>
          </a:custGeom>
          <a:solidFill>
            <a:srgbClr val="8FC7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pic>
        <p:nvPicPr>
          <p:cNvPr id="57" name="그림 5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436" b="-8849"/>
          <a:stretch/>
        </p:blipFill>
        <p:spPr>
          <a:xfrm>
            <a:off x="674847" y="2313413"/>
            <a:ext cx="2131329" cy="1764604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3433321" y="2867782"/>
            <a:ext cx="6730970" cy="63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ko-KR" altLang="en-US" sz="44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이용 전</a:t>
            </a:r>
            <a:r>
              <a:rPr lang="en-US" altLang="ko-KR" sz="4400" spc="-15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altLang="ko-KR" sz="44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Check </a:t>
            </a:r>
            <a:r>
              <a:rPr lang="ko-KR" altLang="en-US" sz="44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사항 </a:t>
            </a:r>
            <a:endParaRPr lang="ko-KR" altLang="en-US" sz="44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8" name="자유형 7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>
                <a:solidFill>
                  <a:schemeClr val="tx1"/>
                </a:solidFill>
              </a:rPr>
              <a:t>3</a:t>
            </a:fld>
            <a:endParaRPr lang="ko-KR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063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83171" y="1183605"/>
            <a:ext cx="11593288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ko-KR" sz="1500" b="1" dirty="0">
              <a:latin typeface="나눔고딕" pitchFamily="50" charset="-127"/>
              <a:ea typeface="나눔고딕" pitchFamily="50" charset="-127"/>
            </a:endParaRPr>
          </a:p>
          <a:p>
            <a:r>
              <a:rPr lang="en-US" altLang="ko-KR" sz="1500" b="1" dirty="0" smtClean="0">
                <a:latin typeface="나눔고딕" pitchFamily="50" charset="-127"/>
                <a:ea typeface="나눔고딕" pitchFamily="50" charset="-127"/>
              </a:rPr>
              <a:t>* </a:t>
            </a:r>
            <a:r>
              <a:rPr lang="en-US" altLang="ko-KR" sz="1500" b="1" dirty="0" err="1" smtClean="0">
                <a:latin typeface="나눔고딕" pitchFamily="50" charset="-127"/>
                <a:ea typeface="나눔고딕" pitchFamily="50" charset="-127"/>
              </a:rPr>
              <a:t>Turnitin</a:t>
            </a:r>
            <a:r>
              <a:rPr lang="en-US" altLang="ko-KR" sz="1500" b="1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500" b="1" dirty="0">
                <a:latin typeface="나눔고딕" pitchFamily="50" charset="-127"/>
                <a:ea typeface="나눔고딕" pitchFamily="50" charset="-127"/>
              </a:rPr>
              <a:t>홈페이지는 모든 브라우저로 이용 </a:t>
            </a:r>
            <a:r>
              <a:rPr lang="ko-KR" altLang="en-US" sz="1500" b="1" dirty="0" smtClean="0">
                <a:latin typeface="나눔고딕" pitchFamily="50" charset="-127"/>
                <a:ea typeface="나눔고딕" pitchFamily="50" charset="-127"/>
              </a:rPr>
              <a:t>가능합니다</a:t>
            </a:r>
            <a:r>
              <a:rPr lang="en-US" altLang="ko-KR" sz="1500" b="1" dirty="0" smtClean="0">
                <a:latin typeface="나눔고딕" pitchFamily="50" charset="-127"/>
                <a:ea typeface="나눔고딕" pitchFamily="50" charset="-127"/>
              </a:rPr>
              <a:t>! </a:t>
            </a:r>
          </a:p>
          <a:p>
            <a:endParaRPr lang="en-US" altLang="ko-KR" sz="1500" b="1" dirty="0" smtClean="0">
              <a:latin typeface="나눔고딕" pitchFamily="50" charset="-127"/>
              <a:ea typeface="나눔고딕" pitchFamily="50" charset="-127"/>
            </a:endParaRPr>
          </a:p>
          <a:p>
            <a:r>
              <a:rPr lang="en-US" altLang="ko-KR" sz="15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500" b="1" dirty="0" smtClean="0">
                <a:latin typeface="나눔고딕" pitchFamily="50" charset="-127"/>
                <a:ea typeface="나눔고딕" pitchFamily="50" charset="-127"/>
              </a:rPr>
              <a:t>최신버전의 </a:t>
            </a:r>
            <a:r>
              <a:rPr lang="ko-KR" altLang="en-US" sz="1500" b="1" dirty="0" err="1" smtClean="0">
                <a:latin typeface="나눔고딕" pitchFamily="50" charset="-127"/>
                <a:ea typeface="나눔고딕" pitchFamily="50" charset="-127"/>
              </a:rPr>
              <a:t>익스플로어</a:t>
            </a:r>
            <a:r>
              <a:rPr lang="en-US" altLang="ko-KR" sz="15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500" b="1" dirty="0" smtClean="0">
                <a:latin typeface="나눔고딕" pitchFamily="50" charset="-127"/>
                <a:ea typeface="나눔고딕" pitchFamily="50" charset="-127"/>
              </a:rPr>
              <a:t>크롬</a:t>
            </a:r>
            <a:r>
              <a:rPr lang="en-US" altLang="ko-KR" sz="15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500" b="1" dirty="0" err="1" smtClean="0">
                <a:latin typeface="나눔고딕" pitchFamily="50" charset="-127"/>
                <a:ea typeface="나눔고딕" pitchFamily="50" charset="-127"/>
              </a:rPr>
              <a:t>파이어폭스</a:t>
            </a:r>
            <a:r>
              <a:rPr lang="en-US" altLang="ko-KR" sz="15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500" b="1" dirty="0" smtClean="0">
                <a:latin typeface="나눔고딕" pitchFamily="50" charset="-127"/>
                <a:ea typeface="나눔고딕" pitchFamily="50" charset="-127"/>
              </a:rPr>
              <a:t>사파리</a:t>
            </a:r>
            <a:r>
              <a:rPr lang="en-US" altLang="ko-KR" sz="1500" b="1" dirty="0" smtClean="0"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marL="285750" indent="-285750">
              <a:buFontTx/>
              <a:buChar char="-"/>
            </a:pPr>
            <a:endParaRPr lang="ko-KR" altLang="en-US" sz="1500" b="1" dirty="0">
              <a:latin typeface="나눔고딕" pitchFamily="50" charset="-127"/>
              <a:ea typeface="나눔고딕" pitchFamily="50" charset="-127"/>
            </a:endParaRPr>
          </a:p>
          <a:p>
            <a:r>
              <a:rPr lang="ko-KR" altLang="en-US" sz="1500" b="1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500" b="1" dirty="0" smtClean="0">
                <a:latin typeface="나눔고딕" pitchFamily="50" charset="-127"/>
                <a:ea typeface="나눔고딕" pitchFamily="50" charset="-127"/>
              </a:rPr>
              <a:t>단 </a:t>
            </a:r>
            <a:r>
              <a:rPr lang="en-US" altLang="ko-KR" sz="1500" b="1" dirty="0" smtClean="0">
                <a:latin typeface="나눔고딕" pitchFamily="50" charset="-127"/>
                <a:ea typeface="나눔고딕" pitchFamily="50" charset="-127"/>
              </a:rPr>
              <a:t>,            (Internet Explorer) </a:t>
            </a:r>
            <a:r>
              <a:rPr lang="ko-KR" altLang="en-US" sz="1500" b="1" dirty="0">
                <a:latin typeface="나눔고딕" pitchFamily="50" charset="-127"/>
                <a:ea typeface="나눔고딕" pitchFamily="50" charset="-127"/>
              </a:rPr>
              <a:t>낮은 버전 및 특유의 버그로 </a:t>
            </a:r>
            <a:r>
              <a:rPr lang="ko-KR" altLang="en-US" sz="1500" b="1" dirty="0" smtClean="0">
                <a:latin typeface="나눔고딕" pitchFamily="50" charset="-127"/>
                <a:ea typeface="나눔고딕" pitchFamily="50" charset="-127"/>
              </a:rPr>
              <a:t>인해</a:t>
            </a:r>
            <a:r>
              <a:rPr lang="en-US" altLang="ko-KR" sz="1500" b="1" dirty="0" smtClean="0">
                <a:latin typeface="나눔고딕" pitchFamily="50" charset="-127"/>
                <a:ea typeface="나눔고딕" pitchFamily="50" charset="-127"/>
              </a:rPr>
              <a:t>, </a:t>
            </a:r>
          </a:p>
          <a:p>
            <a:endParaRPr lang="en-US" altLang="ko-KR" sz="1500" b="1" dirty="0">
              <a:latin typeface="나눔고딕" pitchFamily="50" charset="-127"/>
              <a:ea typeface="나눔고딕" pitchFamily="50" charset="-127"/>
            </a:endParaRPr>
          </a:p>
          <a:p>
            <a:r>
              <a:rPr lang="ko-KR" altLang="en-US" sz="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오류 </a:t>
            </a:r>
            <a:r>
              <a:rPr lang="ko-KR" altLang="en-US" sz="15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발생 시 </a:t>
            </a:r>
            <a:r>
              <a:rPr lang="en-US" altLang="ko-KR" sz="15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Turnitin</a:t>
            </a:r>
            <a:r>
              <a:rPr lang="en-US" altLang="ko-KR" sz="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5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최적화 브라우저 </a:t>
            </a:r>
            <a:r>
              <a:rPr lang="ko-KR" altLang="en-US" sz="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          </a:t>
            </a:r>
            <a:r>
              <a:rPr lang="ko-KR" altLang="en-US" sz="15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구글</a:t>
            </a:r>
            <a:r>
              <a:rPr lang="ko-KR" altLang="en-US" sz="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 크롬 다운로드 및 설치 후 이용을 </a:t>
            </a:r>
            <a:r>
              <a:rPr lang="ko-KR" altLang="en-US" sz="15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권장랍니다</a:t>
            </a:r>
            <a:r>
              <a:rPr lang="en-US" altLang="ko-KR" sz="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!</a:t>
            </a:r>
          </a:p>
          <a:p>
            <a:endParaRPr lang="en-US" altLang="ko-KR" sz="1500" b="1" dirty="0">
              <a:latin typeface="나눔고딕" pitchFamily="50" charset="-127"/>
              <a:ea typeface="나눔고딕" pitchFamily="50" charset="-127"/>
            </a:endParaRPr>
          </a:p>
          <a:p>
            <a:r>
              <a:rPr lang="en-US" altLang="ko-KR" sz="1500" b="1" dirty="0" smtClean="0">
                <a:latin typeface="나눔고딕" pitchFamily="50" charset="-127"/>
                <a:ea typeface="나눔고딕" pitchFamily="50" charset="-127"/>
              </a:rPr>
              <a:t>1) </a:t>
            </a:r>
            <a:r>
              <a:rPr lang="ko-KR" altLang="en-US" sz="1500" b="1" dirty="0" err="1" smtClean="0">
                <a:latin typeface="나눔고딕" pitchFamily="50" charset="-127"/>
                <a:ea typeface="나눔고딕" pitchFamily="50" charset="-127"/>
              </a:rPr>
              <a:t>구글</a:t>
            </a:r>
            <a:r>
              <a:rPr lang="ko-KR" altLang="en-US" sz="1500" b="1" dirty="0" smtClean="0">
                <a:latin typeface="나눔고딕" pitchFamily="50" charset="-127"/>
                <a:ea typeface="나눔고딕" pitchFamily="50" charset="-127"/>
              </a:rPr>
              <a:t> 크롬 다운로드 </a:t>
            </a:r>
            <a:r>
              <a:rPr lang="en-US" altLang="ko-KR" sz="1500" b="1" dirty="0" smtClean="0">
                <a:latin typeface="나눔고딕" pitchFamily="50" charset="-127"/>
                <a:ea typeface="나눔고딕" pitchFamily="50" charset="-127"/>
              </a:rPr>
              <a:t>URL : https</a:t>
            </a:r>
            <a:r>
              <a:rPr lang="en-US" altLang="ko-KR" sz="1500" b="1" dirty="0">
                <a:latin typeface="나눔고딕" pitchFamily="50" charset="-127"/>
                <a:ea typeface="나눔고딕" pitchFamily="50" charset="-127"/>
              </a:rPr>
              <a:t>://www.google.co.kr/chrome/browser/desktop/</a:t>
            </a:r>
            <a:endParaRPr lang="en-US" altLang="ko-KR" sz="1500" b="1" dirty="0" smtClean="0">
              <a:latin typeface="나눔고딕" pitchFamily="50" charset="-127"/>
              <a:ea typeface="나눔고딕" pitchFamily="50" charset="-127"/>
            </a:endParaRPr>
          </a:p>
          <a:p>
            <a:endParaRPr lang="en-US" altLang="ko-KR" sz="1500" b="1" dirty="0">
              <a:latin typeface="나눔고딕" pitchFamily="50" charset="-127"/>
              <a:ea typeface="나눔고딕" pitchFamily="50" charset="-127"/>
            </a:endParaRPr>
          </a:p>
          <a:p>
            <a:r>
              <a:rPr lang="en-US" altLang="ko-KR" sz="1500" b="1" dirty="0" smtClean="0">
                <a:latin typeface="나눔고딕" pitchFamily="50" charset="-127"/>
                <a:ea typeface="나눔고딕" pitchFamily="50" charset="-127"/>
              </a:rPr>
              <a:t>2) </a:t>
            </a:r>
            <a:r>
              <a:rPr lang="ko-KR" altLang="en-US" sz="1500" b="1" dirty="0" smtClean="0">
                <a:latin typeface="나눔고딕" pitchFamily="50" charset="-127"/>
                <a:ea typeface="나눔고딕" pitchFamily="50" charset="-127"/>
              </a:rPr>
              <a:t>검색 </a:t>
            </a:r>
            <a:r>
              <a:rPr lang="ko-KR" altLang="en-US" sz="1500" b="1" dirty="0">
                <a:latin typeface="나눔고딕" pitchFamily="50" charset="-127"/>
                <a:ea typeface="나눔고딕" pitchFamily="50" charset="-127"/>
              </a:rPr>
              <a:t>포털 </a:t>
            </a:r>
            <a:r>
              <a:rPr lang="ko-KR" altLang="en-US" sz="1500" b="1" dirty="0" smtClean="0">
                <a:latin typeface="나눔고딕" pitchFamily="50" charset="-127"/>
                <a:ea typeface="나눔고딕" pitchFamily="50" charset="-127"/>
              </a:rPr>
              <a:t>사이트 </a:t>
            </a:r>
            <a:r>
              <a:rPr lang="en-US" altLang="ko-KR" sz="1500" b="1" dirty="0" smtClean="0">
                <a:latin typeface="나눔고딕" pitchFamily="50" charset="-127"/>
                <a:ea typeface="나눔고딕" pitchFamily="50" charset="-127"/>
              </a:rPr>
              <a:t>(Ex. </a:t>
            </a:r>
            <a:r>
              <a:rPr lang="ko-KR" altLang="en-US" sz="1500" b="1" dirty="0" err="1" smtClean="0">
                <a:latin typeface="나눔고딕" pitchFamily="50" charset="-127"/>
                <a:ea typeface="나눔고딕" pitchFamily="50" charset="-127"/>
              </a:rPr>
              <a:t>네이버</a:t>
            </a:r>
            <a:r>
              <a:rPr lang="en-US" altLang="ko-KR" sz="15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500" b="1" dirty="0" smtClean="0">
                <a:latin typeface="나눔고딕" pitchFamily="50" charset="-127"/>
                <a:ea typeface="나눔고딕" pitchFamily="50" charset="-127"/>
              </a:rPr>
              <a:t>다음</a:t>
            </a:r>
            <a:r>
              <a:rPr lang="en-US" altLang="ko-KR" sz="15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500" b="1" dirty="0" err="1" smtClean="0">
                <a:latin typeface="나눔고딕" pitchFamily="50" charset="-127"/>
                <a:ea typeface="나눔고딕" pitchFamily="50" charset="-127"/>
              </a:rPr>
              <a:t>구글</a:t>
            </a:r>
            <a:r>
              <a:rPr lang="en-US" altLang="ko-KR" sz="1500" b="1" dirty="0" smtClean="0">
                <a:latin typeface="나눔고딕" pitchFamily="50" charset="-127"/>
                <a:ea typeface="나눔고딕" pitchFamily="50" charset="-127"/>
              </a:rPr>
              <a:t>) </a:t>
            </a:r>
            <a:r>
              <a:rPr lang="ko-KR" altLang="en-US" sz="1500" b="1" dirty="0" smtClean="0">
                <a:latin typeface="나눔고딕" pitchFamily="50" charset="-127"/>
                <a:ea typeface="나눔고딕" pitchFamily="50" charset="-127"/>
              </a:rPr>
              <a:t>에서  </a:t>
            </a:r>
            <a:r>
              <a:rPr lang="ko-KR" altLang="en-US" sz="1500" b="1" dirty="0">
                <a:latin typeface="나눔고딕" pitchFamily="50" charset="-127"/>
                <a:ea typeface="나눔고딕" pitchFamily="50" charset="-127"/>
              </a:rPr>
              <a:t>“크롬” 검색</a:t>
            </a:r>
            <a:r>
              <a:rPr lang="en-US" altLang="ko-KR" sz="1500" b="1" dirty="0"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endParaRPr lang="en-US" altLang="ko-KR" sz="15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2" name="자유형 21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97414" y="705171"/>
            <a:ext cx="1829973" cy="564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416375" y="2709714"/>
            <a:ext cx="293150" cy="287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71363" y="2333496"/>
            <a:ext cx="325661" cy="304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그룹 25"/>
          <p:cNvGrpSpPr/>
          <p:nvPr/>
        </p:nvGrpSpPr>
        <p:grpSpPr>
          <a:xfrm>
            <a:off x="270113" y="117426"/>
            <a:ext cx="5213658" cy="354214"/>
            <a:chOff x="551384" y="615477"/>
            <a:chExt cx="6524069" cy="412695"/>
          </a:xfrm>
        </p:grpSpPr>
        <p:cxnSp>
          <p:nvCxnSpPr>
            <p:cNvPr id="27" name="직선 연결선 26"/>
            <p:cNvCxnSpPr/>
            <p:nvPr/>
          </p:nvCxnSpPr>
          <p:spPr>
            <a:xfrm>
              <a:off x="551384" y="615477"/>
              <a:ext cx="0" cy="4065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587776" y="683924"/>
              <a:ext cx="6487677" cy="344248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400" spc="-300" dirty="0" err="1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Turnitin</a:t>
              </a:r>
              <a:r>
                <a:rPr lang="en-US" altLang="ko-KR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</a:t>
              </a: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이용 시 </a:t>
              </a:r>
              <a:r>
                <a:rPr lang="en-US" altLang="ko-KR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Check </a:t>
              </a: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사항</a:t>
              </a:r>
              <a:endParaRPr lang="ko-KR" altLang="en-US" sz="2400" spc="-30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0070C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8682" y="4379714"/>
            <a:ext cx="4473122" cy="56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10088" y="5770758"/>
            <a:ext cx="4580067" cy="779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6" name="직선 화살표 연결선 15"/>
          <p:cNvCxnSpPr/>
          <p:nvPr/>
        </p:nvCxnSpPr>
        <p:spPr bwMode="auto">
          <a:xfrm>
            <a:off x="2675459" y="5072785"/>
            <a:ext cx="0" cy="589257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51215" y="4276759"/>
            <a:ext cx="5902399" cy="247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" name="직선 화살표 연결선 19"/>
          <p:cNvCxnSpPr/>
          <p:nvPr/>
        </p:nvCxnSpPr>
        <p:spPr bwMode="auto">
          <a:xfrm>
            <a:off x="5051723" y="6310114"/>
            <a:ext cx="648072" cy="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직사각형 20"/>
          <p:cNvSpPr/>
          <p:nvPr/>
        </p:nvSpPr>
        <p:spPr bwMode="auto">
          <a:xfrm>
            <a:off x="348005" y="5734050"/>
            <a:ext cx="2399462" cy="420356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3" name="직사각형 22"/>
          <p:cNvSpPr/>
          <p:nvPr/>
        </p:nvSpPr>
        <p:spPr bwMode="auto">
          <a:xfrm>
            <a:off x="5751215" y="5712980"/>
            <a:ext cx="1199731" cy="420356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4" name="직사각형 23"/>
          <p:cNvSpPr/>
          <p:nvPr/>
        </p:nvSpPr>
        <p:spPr bwMode="auto">
          <a:xfrm>
            <a:off x="1485219" y="4379714"/>
            <a:ext cx="3422488" cy="5622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7820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그룹 18"/>
          <p:cNvGrpSpPr/>
          <p:nvPr/>
        </p:nvGrpSpPr>
        <p:grpSpPr>
          <a:xfrm>
            <a:off x="270113" y="117426"/>
            <a:ext cx="5213658" cy="354214"/>
            <a:chOff x="551384" y="615477"/>
            <a:chExt cx="6524069" cy="412695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551384" y="615477"/>
              <a:ext cx="0" cy="4065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587776" y="683924"/>
              <a:ext cx="6487677" cy="344248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이용 전 </a:t>
              </a:r>
              <a:r>
                <a:rPr lang="en-US" altLang="ko-KR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Check </a:t>
              </a: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사항</a:t>
              </a:r>
              <a:endParaRPr lang="ko-KR" altLang="en-US" sz="2400" spc="-30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0070C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4" name="직사각형 23"/>
          <p:cNvSpPr/>
          <p:nvPr/>
        </p:nvSpPr>
        <p:spPr>
          <a:xfrm>
            <a:off x="83171" y="728325"/>
            <a:ext cx="7976460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* </a:t>
            </a:r>
            <a:r>
              <a:rPr lang="ko-KR" altLang="en-US" sz="16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학생 </a:t>
            </a:r>
            <a:r>
              <a:rPr lang="ko-KR" altLang="en-US" sz="16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계정 이용</a:t>
            </a:r>
            <a:r>
              <a:rPr lang="en-US" altLang="ko-KR" sz="16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 Quick Guide</a:t>
            </a:r>
            <a:r>
              <a:rPr lang="ko-KR" altLang="en-US" sz="16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 </a:t>
            </a:r>
            <a:endParaRPr lang="en-US" altLang="ko-KR" sz="1600" b="1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  <a:p>
            <a:endParaRPr lang="en-US" altLang="ko-KR" sz="14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endParaRPr lang="en-US" altLang="ko-KR" sz="14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1) 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대학원 홈페이지 </a:t>
            </a:r>
            <a:r>
              <a:rPr lang="en-US" altLang="ko-KR" sz="1400" b="1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Turnitin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공지사항 참조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관리자에게 계정생성을 위해 필요한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클래스 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ID/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등록키 요청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</a:p>
          <a:p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: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400" b="1" dirty="0">
                <a:latin typeface="나눔고딕" panose="020D0604000000000000" pitchFamily="50" charset="-127"/>
                <a:ea typeface="나눔고딕" panose="020D0604000000000000" pitchFamily="50" charset="-127"/>
                <a:hlinkClick r:id="rId3"/>
              </a:rPr>
              <a:t>https://</a:t>
            </a:r>
            <a:r>
              <a:rPr lang="en-US" altLang="ko-KR" sz="1400" b="1" dirty="0" err="1">
                <a:latin typeface="나눔고딕" panose="020D0604000000000000" pitchFamily="50" charset="-127"/>
                <a:ea typeface="나눔고딕" panose="020D0604000000000000" pitchFamily="50" charset="-127"/>
                <a:hlinkClick r:id="rId3"/>
              </a:rPr>
              <a:t>youtu.be</a:t>
            </a:r>
            <a:r>
              <a:rPr lang="en-US" altLang="ko-KR" sz="1400" b="1" dirty="0">
                <a:latin typeface="나눔고딕" panose="020D0604000000000000" pitchFamily="50" charset="-127"/>
                <a:ea typeface="나눔고딕" panose="020D0604000000000000" pitchFamily="50" charset="-127"/>
                <a:hlinkClick r:id="rId3"/>
              </a:rPr>
              <a:t>/AC3GB-FOMvY</a:t>
            </a:r>
            <a:r>
              <a:rPr lang="ko-KR" altLang="en-US" sz="14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/>
            </a:r>
            <a:br>
              <a:rPr lang="ko-KR" altLang="en-US" sz="1400" b="1" dirty="0"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endParaRPr lang="ko-KR" altLang="en-US" sz="14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r>
              <a:rPr lang="en-US" altLang="ko-KR" sz="14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en-US" altLang="ko-KR" sz="1400" b="1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Turnitin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웹사이트 접속 </a:t>
            </a:r>
            <a:r>
              <a:rPr lang="en-US" altLang="ko-KR" sz="14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en-US" altLang="ko-KR" sz="1400" b="1" dirty="0">
                <a:latin typeface="나눔고딕" panose="020D0604000000000000" pitchFamily="50" charset="-127"/>
                <a:ea typeface="나눔고딕" panose="020D0604000000000000" pitchFamily="50" charset="-127"/>
                <a:hlinkClick r:id="rId4"/>
              </a:rPr>
              <a:t>https://</a:t>
            </a:r>
            <a:r>
              <a:rPr lang="en-US" altLang="ko-KR" sz="1400" b="1" dirty="0" err="1">
                <a:latin typeface="나눔고딕" panose="020D0604000000000000" pitchFamily="50" charset="-127"/>
                <a:ea typeface="나눔고딕" panose="020D0604000000000000" pitchFamily="50" charset="-127"/>
                <a:hlinkClick r:id="rId4"/>
              </a:rPr>
              <a:t>www.turnitin.com</a:t>
            </a:r>
            <a:r>
              <a:rPr lang="en-US" altLang="ko-KR" sz="1400" b="1" dirty="0">
                <a:latin typeface="나눔고딕" panose="020D0604000000000000" pitchFamily="50" charset="-127"/>
                <a:ea typeface="나눔고딕" panose="020D0604000000000000" pitchFamily="50" charset="-127"/>
                <a:hlinkClick r:id="rId4"/>
              </a:rPr>
              <a:t>/</a:t>
            </a:r>
            <a:r>
              <a:rPr lang="en-US" altLang="ko-KR" sz="1400" b="1" dirty="0" err="1">
                <a:latin typeface="나눔고딕" panose="020D0604000000000000" pitchFamily="50" charset="-127"/>
                <a:ea typeface="나눔고딕" panose="020D0604000000000000" pitchFamily="50" charset="-127"/>
                <a:hlinkClick r:id="rId4"/>
              </a:rPr>
              <a:t>ko</a:t>
            </a:r>
            <a:r>
              <a:rPr lang="en-US" altLang="ko-KR" sz="14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endParaRPr lang="en-US" altLang="ko-KR" sz="14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endParaRPr lang="en-US" altLang="ko-KR" sz="14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3) 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우측 상산의 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’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회원가입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’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선택 후 다음 페이지 하단의 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’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학생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(Student)’ 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선택</a:t>
            </a:r>
            <a:endParaRPr lang="en-US" altLang="ko-KR" sz="14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endParaRPr lang="en-US" altLang="ko-KR" sz="14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4) 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클래스 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ID/PW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기입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기타 개인 정보 기입 및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’I am Not a Robot’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선택 후 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“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동의합니다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”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클릭</a:t>
            </a:r>
            <a:endParaRPr lang="en-US" altLang="ko-KR" sz="14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endParaRPr lang="en-US" altLang="ko-KR" sz="14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5) 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클래스 이름 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400" b="1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기관명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클릭 후 여러 개의 파란색 제출 버튼 중 하나를 선택 및 클릭</a:t>
            </a:r>
            <a:endParaRPr lang="en-US" altLang="ko-KR" sz="14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</a:p>
          <a:p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6) 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작성물의 제목 기입 및 파일 업로드 완료 후 돌아가기 클릭</a:t>
            </a:r>
            <a:endParaRPr lang="en-US" altLang="ko-KR" sz="14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endParaRPr lang="en-US" altLang="ko-KR" sz="14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7) 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검사 소요 시간이 지나면 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%, 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막대 그래프 생성되며 결과 확인을 위해 클릭</a:t>
            </a:r>
            <a:endParaRPr lang="en-US" altLang="ko-KR" sz="14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endParaRPr lang="en-US" altLang="ko-KR" sz="14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8</a:t>
            </a:r>
            <a:r>
              <a:rPr lang="en-US" altLang="ko-KR" sz="14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검사 결과 확인 및 수정 자료 재 업로드</a:t>
            </a:r>
            <a:endParaRPr lang="en-US" altLang="ko-KR" sz="14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endParaRPr lang="en-US" altLang="ko-KR" sz="14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9) 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소속 기관에 제출할 결과 자료 다운로드 및 출력 </a:t>
            </a:r>
            <a:endParaRPr lang="en-US" altLang="ko-KR" sz="14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endParaRPr lang="en-US" altLang="ko-KR" sz="14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endParaRPr lang="en-US" altLang="ko-KR" sz="14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endParaRPr lang="en-US" altLang="ko-KR" sz="14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en-US" altLang="ko-KR" sz="16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*</a:t>
            </a:r>
            <a:r>
              <a:rPr lang="ko-KR" altLang="en-US" sz="16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자세한 사항은 반드시 </a:t>
            </a:r>
            <a:r>
              <a:rPr lang="ko-KR" altLang="en-US" sz="16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본</a:t>
            </a:r>
            <a:r>
              <a:rPr lang="ko-KR" altLang="en-US" sz="16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 매뉴얼 확인 바랍니다</a:t>
            </a:r>
            <a:r>
              <a:rPr lang="en-US" altLang="ko-KR" sz="16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37" name="직사각형 36"/>
          <p:cNvSpPr/>
          <p:nvPr/>
        </p:nvSpPr>
        <p:spPr bwMode="auto">
          <a:xfrm flipH="1">
            <a:off x="8954727" y="5179925"/>
            <a:ext cx="2433700" cy="685986"/>
          </a:xfrm>
          <a:prstGeom prst="rect">
            <a:avLst/>
          </a:prstGeom>
          <a:solidFill>
            <a:srgbClr val="616161"/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Ins="72000" anchor="ctr"/>
          <a:lstStyle/>
          <a:p>
            <a:pPr algn="ctr">
              <a:defRPr/>
            </a:pPr>
            <a:r>
              <a:rPr lang="ko-KR" altLang="en-US" sz="1600" dirty="0" smtClean="0">
                <a:ln>
                  <a:solidFill>
                    <a:schemeClr val="bg1">
                      <a:alpha val="23000"/>
                    </a:schemeClr>
                  </a:solidFill>
                </a:ln>
              </a:rPr>
              <a:t>학생 계정</a:t>
            </a:r>
            <a:endParaRPr lang="ko-KR" altLang="en-US" sz="1600" dirty="0">
              <a:ln>
                <a:solidFill>
                  <a:schemeClr val="bg1">
                    <a:alpha val="23000"/>
                  </a:schemeClr>
                </a:solidFill>
              </a:ln>
            </a:endParaRPr>
          </a:p>
        </p:txBody>
      </p:sp>
      <p:sp>
        <p:nvSpPr>
          <p:cNvPr id="38" name="타원 37"/>
          <p:cNvSpPr/>
          <p:nvPr/>
        </p:nvSpPr>
        <p:spPr bwMode="auto">
          <a:xfrm flipH="1">
            <a:off x="7416809" y="4209727"/>
            <a:ext cx="1882775" cy="188436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39" name="TextBox 38"/>
          <p:cNvSpPr txBox="1"/>
          <p:nvPr/>
        </p:nvSpPr>
        <p:spPr bwMode="auto">
          <a:xfrm flipH="1">
            <a:off x="8913159" y="2925738"/>
            <a:ext cx="2691292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1500" b="1" dirty="0" smtClean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044D91"/>
                </a:solidFill>
                <a:latin typeface="+mn-ea"/>
                <a:cs typeface="Arial Unicode MS" panose="020B0604020202020204" pitchFamily="50" charset="-127"/>
              </a:rPr>
              <a:t>본인의 과제 및 논문 검사</a:t>
            </a:r>
            <a:endParaRPr lang="en-US" altLang="ko-KR" sz="15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044D91"/>
              </a:solidFill>
              <a:latin typeface="+mn-ea"/>
              <a:cs typeface="Arial Unicode MS" panose="020B0604020202020204" pitchFamily="50" charset="-127"/>
            </a:endParaRPr>
          </a:p>
        </p:txBody>
      </p:sp>
      <p:cxnSp>
        <p:nvCxnSpPr>
          <p:cNvPr id="40" name="직선 연결선 39"/>
          <p:cNvCxnSpPr/>
          <p:nvPr/>
        </p:nvCxnSpPr>
        <p:spPr bwMode="auto">
          <a:xfrm flipH="1">
            <a:off x="8364091" y="3069754"/>
            <a:ext cx="590550" cy="9525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sysDash"/>
            <a:head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직선 연결선 40"/>
          <p:cNvCxnSpPr/>
          <p:nvPr/>
        </p:nvCxnSpPr>
        <p:spPr bwMode="auto">
          <a:xfrm flipH="1">
            <a:off x="8364091" y="3091458"/>
            <a:ext cx="0" cy="91440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2" name="그룹 39"/>
          <p:cNvGrpSpPr>
            <a:grpSpLocks/>
          </p:cNvGrpSpPr>
          <p:nvPr/>
        </p:nvGrpSpPr>
        <p:grpSpPr bwMode="auto">
          <a:xfrm>
            <a:off x="7497771" y="4225602"/>
            <a:ext cx="1684338" cy="1565275"/>
            <a:chOff x="-2124744" y="840991"/>
            <a:chExt cx="2238375" cy="2369842"/>
          </a:xfrm>
        </p:grpSpPr>
        <p:pic>
          <p:nvPicPr>
            <p:cNvPr id="43" name="그림 4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124744" y="840991"/>
              <a:ext cx="2238375" cy="23698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그림 4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478489" y="1484784"/>
              <a:ext cx="945864" cy="963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347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9759200" y="6404297"/>
            <a:ext cx="1965610" cy="3386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ko-KR" sz="2000" spc="-10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Yoon가변 윤고딕 550_TT" panose="02020603020101020101" pitchFamily="18" charset="-127"/>
                <a:cs typeface="Arial" panose="020B0604020202020204" pitchFamily="34" charset="0"/>
              </a:rPr>
              <a:t>PPT TEMPLATE</a:t>
            </a:r>
            <a:endParaRPr lang="ko-KR" altLang="en-US" sz="2000" spc="-10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Yoon가변 윤고딕 550_TT" panose="02020603020101020101" pitchFamily="18" charset="-127"/>
              <a:cs typeface="Arial" panose="020B0604020202020204" pitchFamily="34" charset="0"/>
            </a:endParaRPr>
          </a:p>
        </p:txBody>
      </p:sp>
      <p:sp>
        <p:nvSpPr>
          <p:cNvPr id="26" name="자유형 25"/>
          <p:cNvSpPr/>
          <p:nvPr/>
        </p:nvSpPr>
        <p:spPr>
          <a:xfrm rot="5400000">
            <a:off x="5823297" y="-451865"/>
            <a:ext cx="1764603" cy="7295159"/>
          </a:xfrm>
          <a:custGeom>
            <a:avLst/>
            <a:gdLst>
              <a:gd name="connsiteX0" fmla="*/ 0 w 828099"/>
              <a:gd name="connsiteY0" fmla="*/ 3303002 h 3303002"/>
              <a:gd name="connsiteX1" fmla="*/ 0 w 828099"/>
              <a:gd name="connsiteY1" fmla="*/ 355342 h 3303002"/>
              <a:gd name="connsiteX2" fmla="*/ 7 w 828099"/>
              <a:gd name="connsiteY2" fmla="*/ 355342 h 3303002"/>
              <a:gd name="connsiteX3" fmla="*/ 414053 w 828099"/>
              <a:gd name="connsiteY3" fmla="*/ 0 h 3303002"/>
              <a:gd name="connsiteX4" fmla="*/ 828099 w 828099"/>
              <a:gd name="connsiteY4" fmla="*/ 355342 h 3303002"/>
              <a:gd name="connsiteX5" fmla="*/ 828093 w 828099"/>
              <a:gd name="connsiteY5" fmla="*/ 355342 h 3303002"/>
              <a:gd name="connsiteX6" fmla="*/ 828093 w 828099"/>
              <a:gd name="connsiteY6" fmla="*/ 3302996 h 3303002"/>
              <a:gd name="connsiteX7" fmla="*/ 414055 w 828099"/>
              <a:gd name="connsiteY7" fmla="*/ 2947660 h 3303002"/>
              <a:gd name="connsiteX8" fmla="*/ 8 w 828099"/>
              <a:gd name="connsiteY8" fmla="*/ 3303002 h 3303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8099" h="3303002">
                <a:moveTo>
                  <a:pt x="0" y="3303002"/>
                </a:moveTo>
                <a:lnTo>
                  <a:pt x="0" y="355342"/>
                </a:lnTo>
                <a:lnTo>
                  <a:pt x="7" y="355342"/>
                </a:lnTo>
                <a:lnTo>
                  <a:pt x="414053" y="0"/>
                </a:lnTo>
                <a:lnTo>
                  <a:pt x="828099" y="355342"/>
                </a:lnTo>
                <a:lnTo>
                  <a:pt x="828093" y="355342"/>
                </a:lnTo>
                <a:lnTo>
                  <a:pt x="828093" y="3302996"/>
                </a:lnTo>
                <a:lnTo>
                  <a:pt x="414055" y="2947660"/>
                </a:lnTo>
                <a:lnTo>
                  <a:pt x="8" y="3303002"/>
                </a:lnTo>
                <a:close/>
              </a:path>
            </a:pathLst>
          </a:custGeom>
          <a:solidFill>
            <a:srgbClr val="8FC7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pic>
        <p:nvPicPr>
          <p:cNvPr id="57" name="그림 5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436" b="-8849"/>
          <a:stretch/>
        </p:blipFill>
        <p:spPr>
          <a:xfrm>
            <a:off x="674847" y="2313413"/>
            <a:ext cx="2131329" cy="1764604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3505329" y="2867782"/>
            <a:ext cx="6730970" cy="63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ko-KR" altLang="en-US" sz="44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접속 </a:t>
            </a:r>
            <a:r>
              <a:rPr lang="ko-KR" altLang="en-US" sz="4400" spc="-15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및 </a:t>
            </a:r>
            <a:r>
              <a:rPr lang="ko-KR" altLang="en-US" sz="44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계정</a:t>
            </a:r>
            <a:r>
              <a:rPr lang="en-US" altLang="ko-KR" sz="44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ko-KR" altLang="en-US" sz="44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생성</a:t>
            </a:r>
            <a:endParaRPr lang="ko-KR" altLang="en-US" sz="44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8" name="자유형 7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137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7187" y="1989634"/>
            <a:ext cx="4355814" cy="1975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자유형 21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270113" y="117426"/>
            <a:ext cx="5213658" cy="354214"/>
            <a:chOff x="551384" y="615477"/>
            <a:chExt cx="6524069" cy="412695"/>
          </a:xfrm>
        </p:grpSpPr>
        <p:cxnSp>
          <p:nvCxnSpPr>
            <p:cNvPr id="10" name="직선 연결선 9"/>
            <p:cNvCxnSpPr/>
            <p:nvPr/>
          </p:nvCxnSpPr>
          <p:spPr>
            <a:xfrm>
              <a:off x="551384" y="615477"/>
              <a:ext cx="0" cy="4065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587776" y="683924"/>
              <a:ext cx="6487677" cy="344248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접속 및 계정 생</a:t>
              </a:r>
              <a:r>
                <a:rPr lang="ko-KR" altLang="en-US" sz="2400" spc="-30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성</a:t>
              </a:r>
            </a:p>
          </p:txBody>
        </p:sp>
      </p:grpSp>
      <p:sp>
        <p:nvSpPr>
          <p:cNvPr id="13" name="직사각형 12"/>
          <p:cNvSpPr/>
          <p:nvPr/>
        </p:nvSpPr>
        <p:spPr bwMode="auto">
          <a:xfrm>
            <a:off x="779388" y="7534250"/>
            <a:ext cx="2364123" cy="57606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154990" y="4350797"/>
            <a:ext cx="10302279" cy="181588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 smtClean="0"/>
              <a:t>1) </a:t>
            </a:r>
            <a:r>
              <a:rPr lang="ko-KR" altLang="en-US" sz="1400" b="1" dirty="0" smtClean="0"/>
              <a:t>기관에서 공지된 클래스</a:t>
            </a:r>
            <a:r>
              <a:rPr lang="en-US" altLang="ko-KR" sz="1400" b="1" dirty="0" smtClean="0"/>
              <a:t> ID, PW </a:t>
            </a:r>
            <a:r>
              <a:rPr lang="ko-KR" altLang="en-US" sz="1400" b="1" dirty="0" smtClean="0"/>
              <a:t>확인</a:t>
            </a:r>
            <a:r>
              <a:rPr lang="en-US" altLang="ko-KR" sz="1400" b="1" dirty="0"/>
              <a:t>(</a:t>
            </a:r>
            <a:r>
              <a:rPr lang="en-US" altLang="ko-KR" sz="1400" b="1" dirty="0">
                <a:hlinkClick r:id="rId4"/>
              </a:rPr>
              <a:t>https://</a:t>
            </a:r>
            <a:r>
              <a:rPr lang="en-US" altLang="ko-KR" sz="1400" b="1" dirty="0" err="1" smtClean="0">
                <a:hlinkClick r:id="rId4"/>
              </a:rPr>
              <a:t>youtu.be</a:t>
            </a:r>
            <a:r>
              <a:rPr lang="en-US" altLang="ko-KR" sz="1400" b="1" dirty="0" smtClean="0">
                <a:hlinkClick r:id="rId4"/>
              </a:rPr>
              <a:t>/AC3GB-FOMvY</a:t>
            </a:r>
            <a:r>
              <a:rPr lang="en-US" altLang="ko-KR" sz="1400" b="1" dirty="0" smtClean="0"/>
              <a:t>)</a:t>
            </a:r>
          </a:p>
          <a:p>
            <a:pPr eaLnBrk="1" latinLnBrk="0" hangingPunct="1">
              <a:spcBef>
                <a:spcPct val="0"/>
              </a:spcBef>
              <a:buNone/>
            </a:pPr>
            <a:endParaRPr lang="en-US" altLang="ko-KR" sz="1400" b="1" dirty="0" smtClean="0"/>
          </a:p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 smtClean="0"/>
              <a:t>2) </a:t>
            </a:r>
            <a:r>
              <a:rPr lang="en-US" altLang="ko-KR" sz="1400" b="1" dirty="0" err="1" smtClean="0"/>
              <a:t>Turnitin</a:t>
            </a:r>
            <a:r>
              <a:rPr lang="en-US" altLang="ko-KR" sz="1400" b="1" dirty="0" smtClean="0"/>
              <a:t> </a:t>
            </a:r>
            <a:r>
              <a:rPr lang="ko-KR" altLang="en-US" sz="1400" b="1" dirty="0" smtClean="0"/>
              <a:t>한국어 웹사이트 접속 </a:t>
            </a:r>
            <a:r>
              <a:rPr lang="en-US" altLang="ko-KR" sz="1400" b="1" dirty="0"/>
              <a:t>(</a:t>
            </a:r>
            <a:r>
              <a:rPr lang="en-US" altLang="ko-KR" sz="1400" b="1" dirty="0">
                <a:hlinkClick r:id="rId5"/>
              </a:rPr>
              <a:t>https://</a:t>
            </a:r>
            <a:r>
              <a:rPr lang="en-US" altLang="ko-KR" sz="1400" b="1" dirty="0" err="1" smtClean="0">
                <a:hlinkClick r:id="rId5"/>
              </a:rPr>
              <a:t>turnitin.com</a:t>
            </a:r>
            <a:r>
              <a:rPr lang="en-US" altLang="ko-KR" sz="1400" b="1" dirty="0" smtClean="0">
                <a:hlinkClick r:id="rId5"/>
              </a:rPr>
              <a:t>/</a:t>
            </a:r>
            <a:r>
              <a:rPr lang="en-US" altLang="ko-KR" sz="1400" b="1" dirty="0" err="1" smtClean="0">
                <a:hlinkClick r:id="rId5"/>
              </a:rPr>
              <a:t>ko</a:t>
            </a:r>
            <a:r>
              <a:rPr lang="en-US" altLang="ko-KR" sz="1400" b="1" dirty="0" smtClean="0"/>
              <a:t>)</a:t>
            </a:r>
          </a:p>
          <a:p>
            <a:pPr eaLnBrk="1" latinLnBrk="0" hangingPunct="1">
              <a:spcBef>
                <a:spcPct val="0"/>
              </a:spcBef>
              <a:buFontTx/>
              <a:buNone/>
            </a:pPr>
            <a:endParaRPr lang="en-US" altLang="ko-KR" sz="1400" b="1" dirty="0"/>
          </a:p>
          <a:p>
            <a:pPr eaLnBrk="1" latinLnBrk="0" hangingPunct="1">
              <a:spcBef>
                <a:spcPct val="0"/>
              </a:spcBef>
              <a:buNone/>
            </a:pPr>
            <a:r>
              <a:rPr lang="en-US" altLang="ko-KR" sz="1400" b="1" dirty="0" smtClean="0"/>
              <a:t>3) </a:t>
            </a:r>
            <a:r>
              <a:rPr lang="ko-KR" altLang="en-US" sz="1400" b="1" dirty="0" smtClean="0"/>
              <a:t>계정 새로 만들기 클릭 </a:t>
            </a:r>
            <a:r>
              <a:rPr lang="en-US" altLang="ko-KR" sz="1400" b="1" dirty="0" smtClean="0"/>
              <a:t>-&gt; </a:t>
            </a:r>
            <a:r>
              <a:rPr lang="ko-KR" altLang="en-US" sz="1400" b="1" dirty="0" smtClean="0"/>
              <a:t>신규 계정 만들기의 </a:t>
            </a:r>
            <a:r>
              <a:rPr lang="en-US" altLang="ko-KR" sz="1400" b="1" dirty="0" smtClean="0"/>
              <a:t>“</a:t>
            </a:r>
            <a:r>
              <a:rPr lang="ko-KR" altLang="en-US" sz="1400" b="1" dirty="0" smtClean="0"/>
              <a:t>학생</a:t>
            </a:r>
            <a:r>
              <a:rPr lang="en-US" altLang="ko-KR" sz="1400" b="1" dirty="0" smtClean="0"/>
              <a:t>”</a:t>
            </a:r>
            <a:r>
              <a:rPr lang="ko-KR" altLang="en-US" sz="1400" b="1" dirty="0" smtClean="0"/>
              <a:t> 클릭</a:t>
            </a:r>
            <a:endParaRPr lang="en-US" altLang="ko-KR" sz="1400" b="1" dirty="0" smtClean="0"/>
          </a:p>
          <a:p>
            <a:pPr eaLnBrk="1" latinLnBrk="0" hangingPunct="1">
              <a:spcBef>
                <a:spcPct val="0"/>
              </a:spcBef>
              <a:buNone/>
            </a:pPr>
            <a:endParaRPr lang="en-US" altLang="ko-KR" sz="1400" b="1" dirty="0" smtClean="0"/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en-US" altLang="ko-KR" sz="1400" b="1" dirty="0" smtClean="0"/>
              <a:t>4) </a:t>
            </a:r>
            <a:r>
              <a:rPr lang="ko-KR" altLang="en-US" sz="1400" b="1" dirty="0" smtClean="0"/>
              <a:t>공지 된 클래스 </a:t>
            </a:r>
            <a:r>
              <a:rPr lang="en-US" altLang="ko-KR" sz="1400" b="1" dirty="0" smtClean="0"/>
              <a:t>ID, </a:t>
            </a:r>
            <a:r>
              <a:rPr lang="ko-KR" altLang="en-US" sz="1400" b="1" dirty="0" smtClean="0"/>
              <a:t>등록키</a:t>
            </a:r>
            <a:r>
              <a:rPr lang="en-US" altLang="ko-KR" sz="1400" b="1" dirty="0" smtClean="0"/>
              <a:t> </a:t>
            </a:r>
            <a:r>
              <a:rPr lang="ko-KR" altLang="en-US" sz="1400" b="1" dirty="0" smtClean="0"/>
              <a:t>기입 및 기타 개인 정보 기입 후 동의합니다</a:t>
            </a:r>
            <a:r>
              <a:rPr lang="en-US" altLang="ko-KR" sz="1400" b="1" dirty="0" smtClean="0"/>
              <a:t>. </a:t>
            </a:r>
            <a:r>
              <a:rPr lang="ko-KR" altLang="en-US" sz="1400" b="1" dirty="0" smtClean="0"/>
              <a:t>프로파일 작성 클릭</a:t>
            </a:r>
            <a:endParaRPr lang="en-US" altLang="ko-KR" sz="1400" b="1" dirty="0" smtClean="0"/>
          </a:p>
          <a:p>
            <a:pPr eaLnBrk="1" latinLnBrk="0" hangingPunct="1">
              <a:spcBef>
                <a:spcPct val="0"/>
              </a:spcBef>
              <a:buFontTx/>
              <a:buNone/>
            </a:pPr>
            <a:endParaRPr lang="en-US" altLang="ko-KR" sz="1400" b="1" dirty="0"/>
          </a:p>
        </p:txBody>
      </p:sp>
      <p:sp>
        <p:nvSpPr>
          <p:cNvPr id="23" name="직사각형 22"/>
          <p:cNvSpPr/>
          <p:nvPr/>
        </p:nvSpPr>
        <p:spPr bwMode="auto">
          <a:xfrm>
            <a:off x="227187" y="2853730"/>
            <a:ext cx="612068" cy="4320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7187" y="672208"/>
            <a:ext cx="11305256" cy="8027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" name="직선 화살표 연결선 19"/>
          <p:cNvCxnSpPr/>
          <p:nvPr/>
        </p:nvCxnSpPr>
        <p:spPr bwMode="auto">
          <a:xfrm flipV="1">
            <a:off x="5455050" y="2925737"/>
            <a:ext cx="1108841" cy="1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6874" y="6208782"/>
            <a:ext cx="1611313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5" name="직사각형 24"/>
          <p:cNvSpPr/>
          <p:nvPr/>
        </p:nvSpPr>
        <p:spPr bwMode="auto">
          <a:xfrm>
            <a:off x="7608007" y="6166098"/>
            <a:ext cx="1620180" cy="4320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6" name="직사각형 15"/>
          <p:cNvSpPr/>
          <p:nvPr/>
        </p:nvSpPr>
        <p:spPr bwMode="auto">
          <a:xfrm>
            <a:off x="154989" y="549477"/>
            <a:ext cx="2088421" cy="451902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7" name="직사각형 16"/>
          <p:cNvSpPr/>
          <p:nvPr/>
        </p:nvSpPr>
        <p:spPr bwMode="auto">
          <a:xfrm>
            <a:off x="9585867" y="1001379"/>
            <a:ext cx="1154488" cy="4320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2315419" y="621482"/>
            <a:ext cx="4374821" cy="3386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106802" tIns="53401" rIns="106802" bIns="53401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>
              <a:buNone/>
            </a:pPr>
            <a:r>
              <a:rPr kumimoji="1" lang="ko-KR" altLang="en-US" sz="1500" b="1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①</a:t>
            </a:r>
            <a:r>
              <a:rPr lang="ko-KR" altLang="en-US" sz="1500" dirty="0" smtClean="0">
                <a:solidFill>
                  <a:srgbClr val="FF0000"/>
                </a:solidFill>
              </a:rPr>
              <a:t> </a:t>
            </a:r>
            <a:r>
              <a:rPr lang="ko-KR" altLang="en-US" sz="1500" b="1" dirty="0" err="1" smtClean="0">
                <a:solidFill>
                  <a:srgbClr val="FF0000"/>
                </a:solidFill>
              </a:rPr>
              <a:t>주소창에</a:t>
            </a:r>
            <a:r>
              <a:rPr lang="ko-KR" altLang="en-US" sz="1500" b="1" dirty="0" smtClean="0">
                <a:solidFill>
                  <a:srgbClr val="FF0000"/>
                </a:solidFill>
              </a:rPr>
              <a:t> </a:t>
            </a:r>
            <a:r>
              <a:rPr lang="en-US" altLang="ko-KR" sz="1500" b="1" dirty="0" err="1">
                <a:solidFill>
                  <a:srgbClr val="FF0000"/>
                </a:solidFill>
              </a:rPr>
              <a:t>T</a:t>
            </a:r>
            <a:r>
              <a:rPr lang="en-US" altLang="ko-KR" sz="1500" b="1" dirty="0" err="1" smtClean="0">
                <a:solidFill>
                  <a:srgbClr val="FF0000"/>
                </a:solidFill>
              </a:rPr>
              <a:t>urnitin</a:t>
            </a:r>
            <a:r>
              <a:rPr lang="en-US" altLang="ko-KR" sz="15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1500" b="1" dirty="0" smtClean="0">
                <a:solidFill>
                  <a:srgbClr val="FF0000"/>
                </a:solidFill>
              </a:rPr>
              <a:t>한국어 홈페이지 주소 입력</a:t>
            </a:r>
            <a:endParaRPr lang="en-US" altLang="ko-KR" sz="1500" b="1" dirty="0">
              <a:solidFill>
                <a:srgbClr val="FF0000"/>
              </a:solidFill>
            </a:endParaRP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6275859" y="1059504"/>
            <a:ext cx="2880320" cy="3386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106802" tIns="53401" rIns="106802" bIns="53401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algn="ctr">
              <a:buNone/>
            </a:pPr>
            <a:r>
              <a:rPr lang="ko-KR" altLang="en-US" sz="1500" b="1" dirty="0" smtClean="0">
                <a:solidFill>
                  <a:srgbClr val="FF0000"/>
                </a:solidFill>
              </a:rPr>
              <a:t>②우측의 회원 가입 클릭</a:t>
            </a:r>
            <a:endParaRPr lang="en-US" altLang="ko-KR" sz="1500" b="1" dirty="0">
              <a:solidFill>
                <a:srgbClr val="FF0000"/>
              </a:solidFill>
            </a:endParaRPr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1163291" y="2931712"/>
            <a:ext cx="3312368" cy="3386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106802" tIns="53401" rIns="106802" bIns="53401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>
              <a:buNone/>
            </a:pPr>
            <a:r>
              <a:rPr kumimoji="1" lang="ko-KR" altLang="en-US" sz="1500" b="1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③</a:t>
            </a:r>
            <a:r>
              <a:rPr lang="ko-KR" altLang="en-US" sz="1500" dirty="0" smtClean="0">
                <a:solidFill>
                  <a:srgbClr val="FF0000"/>
                </a:solidFill>
              </a:rPr>
              <a:t> </a:t>
            </a:r>
            <a:r>
              <a:rPr lang="ko-KR" altLang="en-US" sz="1500" b="1" dirty="0" smtClean="0">
                <a:solidFill>
                  <a:srgbClr val="FF0000"/>
                </a:solidFill>
              </a:rPr>
              <a:t>신규 계정 만들기의 학생 계정 선택</a:t>
            </a:r>
            <a:endParaRPr lang="en-US" altLang="ko-KR" sz="1500" b="1" dirty="0">
              <a:solidFill>
                <a:srgbClr val="FF0000"/>
              </a:solidFill>
            </a:endParaRPr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7644011" y="5129407"/>
            <a:ext cx="3672408" cy="892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106802" tIns="53401" rIns="106802" bIns="53401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>
              <a:buNone/>
            </a:pPr>
            <a:r>
              <a:rPr kumimoji="1" lang="ko-KR" altLang="en-US" sz="1500" b="1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④</a:t>
            </a:r>
            <a:r>
              <a:rPr kumimoji="1" lang="en-US" altLang="ko-KR" sz="1500" b="1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1" lang="ko-KR" altLang="en-US" sz="1500" b="1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위와같이 </a:t>
            </a:r>
            <a:r>
              <a:rPr lang="ko-KR" altLang="en-US" sz="1500" b="1" dirty="0" smtClean="0">
                <a:solidFill>
                  <a:srgbClr val="FF0000"/>
                </a:solidFill>
              </a:rPr>
              <a:t>공지</a:t>
            </a:r>
            <a:r>
              <a:rPr lang="en-US" altLang="ko-KR" sz="15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1500" b="1" dirty="0" smtClean="0">
                <a:solidFill>
                  <a:srgbClr val="FF0000"/>
                </a:solidFill>
              </a:rPr>
              <a:t>된 클래스 </a:t>
            </a:r>
            <a:r>
              <a:rPr lang="en-US" altLang="ko-KR" sz="1500" b="1" dirty="0" smtClean="0">
                <a:solidFill>
                  <a:srgbClr val="FF0000"/>
                </a:solidFill>
              </a:rPr>
              <a:t>ID, </a:t>
            </a:r>
            <a:r>
              <a:rPr lang="ko-KR" altLang="en-US" sz="1500" b="1" dirty="0" smtClean="0">
                <a:solidFill>
                  <a:srgbClr val="FF0000"/>
                </a:solidFill>
              </a:rPr>
              <a:t>등록키</a:t>
            </a:r>
            <a:r>
              <a:rPr lang="en-US" altLang="ko-KR" sz="15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1500" b="1" dirty="0" smtClean="0">
                <a:solidFill>
                  <a:srgbClr val="FF0000"/>
                </a:solidFill>
              </a:rPr>
              <a:t>및 </a:t>
            </a:r>
            <a:endParaRPr lang="en-US" altLang="ko-KR" sz="15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ko-KR" altLang="en-US" sz="1500" b="1" dirty="0" smtClean="0">
                <a:solidFill>
                  <a:srgbClr val="FF0000"/>
                </a:solidFill>
              </a:rPr>
              <a:t>기타 개인정보 입력 후 </a:t>
            </a:r>
            <a:endParaRPr lang="en-US" altLang="ko-KR" sz="15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ko-KR" altLang="en-US" sz="1500" b="1" dirty="0" smtClean="0">
                <a:solidFill>
                  <a:srgbClr val="FF0000"/>
                </a:solidFill>
              </a:rPr>
              <a:t>동의합니다</a:t>
            </a:r>
            <a:r>
              <a:rPr lang="en-US" altLang="ko-KR" sz="1500" b="1" dirty="0" smtClean="0">
                <a:solidFill>
                  <a:srgbClr val="FF0000"/>
                </a:solidFill>
              </a:rPr>
              <a:t>-</a:t>
            </a:r>
            <a:r>
              <a:rPr lang="ko-KR" altLang="en-US" sz="1500" b="1" dirty="0" smtClean="0">
                <a:solidFill>
                  <a:srgbClr val="FF0000"/>
                </a:solidFill>
              </a:rPr>
              <a:t>프로파일 작성 클릭</a:t>
            </a:r>
            <a:endParaRPr lang="en-US" altLang="ko-KR" sz="1500" b="1" dirty="0">
              <a:solidFill>
                <a:srgbClr val="FF0000"/>
              </a:solidFill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pPr/>
              <a:t>7</a:t>
            </a:fld>
            <a:endParaRPr lang="ko-KR" alt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22746" y="1496567"/>
            <a:ext cx="4237689" cy="36328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660235" y="1053530"/>
            <a:ext cx="936104" cy="33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975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067947" y="2798815"/>
            <a:ext cx="3821561" cy="2935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직사각형 17"/>
          <p:cNvSpPr/>
          <p:nvPr/>
        </p:nvSpPr>
        <p:spPr bwMode="auto">
          <a:xfrm>
            <a:off x="6851923" y="2588568"/>
            <a:ext cx="4176464" cy="343351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155179" y="2493690"/>
            <a:ext cx="6570385" cy="402879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>
              <a:buNone/>
            </a:pPr>
            <a:r>
              <a:rPr lang="en-US" altLang="ko-KR" sz="1400" b="1" dirty="0" smtClean="0"/>
              <a:t>1) </a:t>
            </a:r>
            <a:r>
              <a:rPr lang="ko-KR" altLang="en-US" sz="1400" b="1" dirty="0" smtClean="0"/>
              <a:t>계정 생성 후 기존 가입 정보로 </a:t>
            </a:r>
            <a:r>
              <a:rPr lang="en-US" altLang="ko-KR" sz="1400" b="1" dirty="0" err="1" smtClean="0"/>
              <a:t>Turnitin</a:t>
            </a:r>
            <a:r>
              <a:rPr lang="en-US" altLang="ko-KR" sz="1400" b="1" dirty="0" smtClean="0"/>
              <a:t> </a:t>
            </a:r>
            <a:r>
              <a:rPr lang="ko-KR" altLang="en-US" sz="1400" b="1" dirty="0"/>
              <a:t>사이트 </a:t>
            </a:r>
            <a:r>
              <a:rPr lang="en-US" altLang="ko-KR" sz="1400" b="1" dirty="0"/>
              <a:t>(</a:t>
            </a:r>
            <a:r>
              <a:rPr lang="ko-KR" altLang="en-US" sz="1400" b="1" dirty="0"/>
              <a:t>한국어</a:t>
            </a:r>
            <a:r>
              <a:rPr lang="en-US" altLang="ko-KR" sz="1400" b="1" dirty="0"/>
              <a:t>)</a:t>
            </a:r>
            <a:r>
              <a:rPr lang="ko-KR" altLang="en-US" sz="1400" b="1" dirty="0"/>
              <a:t> </a:t>
            </a:r>
            <a:r>
              <a:rPr lang="ko-KR" altLang="en-US" sz="1400" b="1" dirty="0" smtClean="0"/>
              <a:t>접속하여 이용 가능</a:t>
            </a:r>
            <a:endParaRPr lang="en-US" altLang="ko-KR" sz="1400" b="1" dirty="0"/>
          </a:p>
          <a:p>
            <a:pPr>
              <a:buNone/>
            </a:pPr>
            <a:endParaRPr lang="en-US" altLang="ko-KR" sz="14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ko-KR" sz="1400" b="1" dirty="0" smtClean="0">
                <a:solidFill>
                  <a:srgbClr val="FF0000"/>
                </a:solidFill>
              </a:rPr>
              <a:t>2) </a:t>
            </a:r>
            <a:r>
              <a:rPr lang="en-US" altLang="ko-KR" sz="1400" b="1" dirty="0" err="1" smtClean="0">
                <a:solidFill>
                  <a:srgbClr val="FF0000"/>
                </a:solidFill>
              </a:rPr>
              <a:t>Turnitin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사이트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접속 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URL: </a:t>
            </a:r>
            <a:r>
              <a:rPr lang="en-US" altLang="ko-KR" sz="1400" b="1" dirty="0" smtClean="0">
                <a:solidFill>
                  <a:srgbClr val="FF0000"/>
                </a:solidFill>
                <a:hlinkClick r:id="rId3"/>
              </a:rPr>
              <a:t>https</a:t>
            </a:r>
            <a:r>
              <a:rPr lang="en-US" altLang="ko-KR" sz="1400" b="1" dirty="0">
                <a:solidFill>
                  <a:srgbClr val="FF0000"/>
                </a:solidFill>
                <a:hlinkClick r:id="rId3"/>
              </a:rPr>
              <a:t>://</a:t>
            </a:r>
            <a:r>
              <a:rPr lang="en-US" altLang="ko-KR" sz="1400" b="1" dirty="0" err="1">
                <a:solidFill>
                  <a:srgbClr val="FF0000"/>
                </a:solidFill>
                <a:hlinkClick r:id="rId3"/>
              </a:rPr>
              <a:t>api.turnitin.com</a:t>
            </a:r>
            <a:r>
              <a:rPr lang="en-US" altLang="ko-KR" sz="1400" b="1" dirty="0">
                <a:solidFill>
                  <a:srgbClr val="FF0000"/>
                </a:solidFill>
                <a:hlinkClick r:id="rId3"/>
              </a:rPr>
              <a:t>/</a:t>
            </a:r>
            <a:r>
              <a:rPr lang="en-US" altLang="ko-KR" sz="1400" b="1" dirty="0" err="1">
                <a:solidFill>
                  <a:srgbClr val="FF0000"/>
                </a:solidFill>
                <a:hlinkClick r:id="rId3"/>
              </a:rPr>
              <a:t>login_page.asp?lang</a:t>
            </a:r>
            <a:r>
              <a:rPr lang="en-US" altLang="ko-KR" sz="1400" b="1" dirty="0">
                <a:solidFill>
                  <a:srgbClr val="FF0000"/>
                </a:solidFill>
                <a:hlinkClick r:id="rId3"/>
              </a:rPr>
              <a:t>=</a:t>
            </a:r>
            <a:r>
              <a:rPr lang="en-US" altLang="ko-KR" sz="1400" b="1" dirty="0" err="1">
                <a:solidFill>
                  <a:srgbClr val="FF0000"/>
                </a:solidFill>
                <a:hlinkClick r:id="rId3"/>
              </a:rPr>
              <a:t>ko</a:t>
            </a:r>
            <a:endParaRPr lang="ko-KR" altLang="en-US" sz="1400" b="1" dirty="0"/>
          </a:p>
          <a:p>
            <a:pPr>
              <a:buNone/>
            </a:pPr>
            <a:r>
              <a:rPr lang="en-US" altLang="ko-KR" sz="1400" b="1" dirty="0"/>
              <a:t>2</a:t>
            </a:r>
            <a:r>
              <a:rPr lang="en-US" altLang="ko-KR" sz="1400" b="1" dirty="0" smtClean="0"/>
              <a:t>) ID : </a:t>
            </a:r>
            <a:r>
              <a:rPr lang="ko-KR" altLang="en-US" sz="1400" b="1" dirty="0" smtClean="0"/>
              <a:t>계정 생성 시 기입한 </a:t>
            </a:r>
            <a:r>
              <a:rPr lang="ko-KR" altLang="en-US" sz="1400" b="1" dirty="0" err="1" smtClean="0"/>
              <a:t>이메일</a:t>
            </a:r>
            <a:r>
              <a:rPr lang="ko-KR" altLang="en-US" sz="1400" b="1" dirty="0" smtClean="0"/>
              <a:t> 주소</a:t>
            </a:r>
            <a:r>
              <a:rPr lang="en-US" altLang="ko-KR" sz="1400" b="1" dirty="0" smtClean="0"/>
              <a:t>, PW : </a:t>
            </a:r>
            <a:r>
              <a:rPr lang="ko-KR" altLang="en-US" sz="1400" b="1" dirty="0" smtClean="0"/>
              <a:t>계정 생성 시 기입한 비밀번호</a:t>
            </a:r>
            <a:endParaRPr lang="en-US" altLang="ko-KR" sz="1400" b="1" dirty="0" smtClean="0"/>
          </a:p>
          <a:p>
            <a:pPr>
              <a:buNone/>
            </a:pPr>
            <a:endParaRPr lang="en-US" altLang="ko-KR" sz="1400" b="1" dirty="0" smtClean="0"/>
          </a:p>
          <a:p>
            <a:pPr>
              <a:buNone/>
            </a:pPr>
            <a:r>
              <a:rPr lang="en-US" altLang="ko-KR" sz="1400" b="1" dirty="0" smtClean="0"/>
              <a:t>3) </a:t>
            </a:r>
            <a:r>
              <a:rPr lang="ko-KR" altLang="en-US" sz="1400" b="1" dirty="0" smtClean="0"/>
              <a:t>로그인 버튼 클릭</a:t>
            </a:r>
            <a:endParaRPr lang="en-US" altLang="ko-KR" sz="1400" b="1" dirty="0" smtClean="0"/>
          </a:p>
          <a:p>
            <a:pPr>
              <a:buNone/>
            </a:pPr>
            <a:endParaRPr lang="en-US" altLang="ko-KR" sz="1400" b="1" dirty="0" smtClean="0"/>
          </a:p>
          <a:p>
            <a:pPr latinLnBrk="0">
              <a:spcBef>
                <a:spcPct val="0"/>
              </a:spcBef>
              <a:buNone/>
            </a:pPr>
            <a:r>
              <a:rPr lang="en-US" altLang="ko-KR" sz="15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</a:t>
            </a:r>
            <a:r>
              <a:rPr lang="ko-KR" altLang="en-US" sz="15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주의</a:t>
            </a:r>
            <a:r>
              <a:rPr lang="en-US" altLang="ko-KR" sz="15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 </a:t>
            </a:r>
            <a:r>
              <a:rPr lang="ko-KR" altLang="en-US" sz="15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반드시 </a:t>
            </a:r>
            <a:r>
              <a:rPr lang="en-US" altLang="ko-KR" sz="15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ko-KR" altLang="en-US" sz="15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인 </a:t>
            </a:r>
            <a:r>
              <a:rPr lang="en-US" altLang="ko-KR" sz="15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ko-KR" altLang="en-US" sz="15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계정 으로 이용 </a:t>
            </a:r>
            <a:r>
              <a:rPr lang="en-US" altLang="ko-KR" sz="15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 Person / 1 account only</a:t>
            </a:r>
            <a:r>
              <a:rPr lang="en-US" altLang="ko-KR" sz="15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latinLnBrk="0">
              <a:spcBef>
                <a:spcPct val="0"/>
              </a:spcBef>
              <a:buNone/>
            </a:pPr>
            <a:endParaRPr lang="en-US" altLang="ko-KR" sz="1400" b="1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ko-KR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-&gt; 2</a:t>
            </a:r>
            <a:r>
              <a:rPr lang="ko-KR" altLang="en-US" sz="1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개 이상의 계정 생성 후 자료 제출 시 서로 다른 계정으로 인식하기 때문에 </a:t>
            </a:r>
            <a:endParaRPr lang="en-US" altLang="ko-KR" sz="1400" b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atinLnBrk="0">
              <a:spcBef>
                <a:spcPct val="0"/>
              </a:spcBef>
              <a:buNone/>
            </a:pPr>
            <a:r>
              <a:rPr lang="ko-KR" altLang="en-US" sz="1400" b="1" u="sng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유사율</a:t>
            </a:r>
            <a:r>
              <a:rPr lang="en-US" altLang="ko-KR" sz="1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(%)</a:t>
            </a:r>
            <a:r>
              <a:rPr lang="ko-KR" altLang="en-US" sz="1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이 높아짐</a:t>
            </a:r>
            <a:r>
              <a:rPr lang="en-US" altLang="ko-KR" sz="1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!!</a:t>
            </a:r>
          </a:p>
          <a:p>
            <a:pPr latinLnBrk="0">
              <a:spcBef>
                <a:spcPct val="0"/>
              </a:spcBef>
              <a:buNone/>
            </a:pPr>
            <a:endParaRPr lang="en-US" altLang="ko-KR" sz="1400" b="1" dirty="0">
              <a:solidFill>
                <a:schemeClr val="tx2"/>
              </a:solidFill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 smtClean="0">
                <a:solidFill>
                  <a:schemeClr val="tx2"/>
                </a:solidFill>
              </a:rPr>
              <a:t>Ex) </a:t>
            </a:r>
            <a:r>
              <a:rPr lang="ko-KR" altLang="en-US" sz="1400" b="1" dirty="0" smtClean="0">
                <a:solidFill>
                  <a:schemeClr val="tx2"/>
                </a:solidFill>
              </a:rPr>
              <a:t>본인 계정의 메일 주소 변경 시 절대 새로운 </a:t>
            </a:r>
            <a:r>
              <a:rPr lang="ko-KR" altLang="en-US" sz="1400" b="1" dirty="0">
                <a:solidFill>
                  <a:schemeClr val="tx2"/>
                </a:solidFill>
              </a:rPr>
              <a:t>계정 </a:t>
            </a:r>
            <a:r>
              <a:rPr lang="ko-KR" altLang="en-US" sz="1400" b="1" dirty="0" smtClean="0">
                <a:solidFill>
                  <a:schemeClr val="tx2"/>
                </a:solidFill>
              </a:rPr>
              <a:t>생성하지 마시고</a:t>
            </a:r>
            <a:r>
              <a:rPr lang="en-US" altLang="ko-KR" sz="1400" b="1" dirty="0" smtClean="0">
                <a:solidFill>
                  <a:schemeClr val="tx2"/>
                </a:solidFill>
              </a:rPr>
              <a:t>,</a:t>
            </a:r>
            <a:r>
              <a:rPr lang="ko-KR" altLang="en-US" sz="1400" b="1" dirty="0" smtClean="0">
                <a:solidFill>
                  <a:schemeClr val="tx2"/>
                </a:solidFill>
              </a:rPr>
              <a:t> </a:t>
            </a:r>
            <a:endParaRPr lang="en-US" altLang="ko-KR" sz="1400" b="1" dirty="0">
              <a:solidFill>
                <a:schemeClr val="tx2"/>
              </a:solidFill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 err="1" smtClean="0">
                <a:solidFill>
                  <a:schemeClr val="tx2"/>
                </a:solidFill>
              </a:rPr>
              <a:t>Turnitin</a:t>
            </a:r>
            <a:r>
              <a:rPr lang="en-US" altLang="ko-KR" sz="1400" b="1" dirty="0" smtClean="0">
                <a:solidFill>
                  <a:schemeClr val="tx2"/>
                </a:solidFill>
              </a:rPr>
              <a:t> </a:t>
            </a:r>
            <a:r>
              <a:rPr lang="ko-KR" altLang="en-US" sz="1400" b="1" dirty="0">
                <a:solidFill>
                  <a:schemeClr val="tx2"/>
                </a:solidFill>
              </a:rPr>
              <a:t>로그인 하신 후 우측 상단의 </a:t>
            </a:r>
            <a:r>
              <a:rPr lang="ko-KR" altLang="en-US" sz="1400" b="1" dirty="0" smtClean="0">
                <a:solidFill>
                  <a:schemeClr val="tx2"/>
                </a:solidFill>
              </a:rPr>
              <a:t>“</a:t>
            </a:r>
            <a:r>
              <a:rPr lang="ko-KR" altLang="en-US" sz="1400" b="1" dirty="0">
                <a:solidFill>
                  <a:schemeClr val="tx2"/>
                </a:solidFill>
              </a:rPr>
              <a:t>사용자 정보 </a:t>
            </a:r>
            <a:r>
              <a:rPr lang="en-US" altLang="ko-KR" sz="1400" b="1" dirty="0">
                <a:solidFill>
                  <a:schemeClr val="tx2"/>
                </a:solidFill>
              </a:rPr>
              <a:t>(User info</a:t>
            </a:r>
            <a:r>
              <a:rPr lang="en-US" altLang="ko-KR" sz="1400" b="1" dirty="0" smtClean="0">
                <a:solidFill>
                  <a:schemeClr val="tx2"/>
                </a:solidFill>
              </a:rPr>
              <a:t>)＂</a:t>
            </a:r>
            <a:r>
              <a:rPr lang="ko-KR" altLang="en-US" sz="1400" b="1" dirty="0" smtClean="0">
                <a:solidFill>
                  <a:schemeClr val="tx2"/>
                </a:solidFill>
              </a:rPr>
              <a:t>을 통해 </a:t>
            </a:r>
            <a:endParaRPr lang="en-US" altLang="ko-KR" sz="1400" b="1" dirty="0">
              <a:solidFill>
                <a:schemeClr val="tx2"/>
              </a:solidFill>
            </a:endParaRPr>
          </a:p>
          <a:p>
            <a:pPr latinLnBrk="0">
              <a:spcBef>
                <a:spcPct val="0"/>
              </a:spcBef>
              <a:buNone/>
            </a:pPr>
            <a:r>
              <a:rPr lang="ko-KR" altLang="en-US" sz="1400" b="1" dirty="0" smtClean="0">
                <a:solidFill>
                  <a:schemeClr val="tx2"/>
                </a:solidFill>
              </a:rPr>
              <a:t>메일 주소 또는 기타 정보 </a:t>
            </a:r>
            <a:r>
              <a:rPr lang="ko-KR" altLang="en-US" sz="1400" b="1" dirty="0">
                <a:solidFill>
                  <a:schemeClr val="tx2"/>
                </a:solidFill>
              </a:rPr>
              <a:t>변경하시길 바랍니다</a:t>
            </a:r>
            <a:r>
              <a:rPr lang="en-US" altLang="ko-KR" sz="1400" b="1" dirty="0" smtClean="0">
                <a:solidFill>
                  <a:schemeClr val="tx2"/>
                </a:solidFill>
              </a:rPr>
              <a:t>.</a:t>
            </a:r>
          </a:p>
          <a:p>
            <a:pPr latinLnBrk="0">
              <a:spcBef>
                <a:spcPct val="0"/>
              </a:spcBef>
              <a:buNone/>
            </a:pPr>
            <a:endParaRPr lang="en-US" altLang="ko-KR" sz="1400" b="1" dirty="0" smtClean="0">
              <a:solidFill>
                <a:schemeClr val="tx2"/>
              </a:solidFill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 smtClean="0">
                <a:solidFill>
                  <a:schemeClr val="tx2"/>
                </a:solidFill>
              </a:rPr>
              <a:t>(</a:t>
            </a:r>
            <a:r>
              <a:rPr lang="ko-KR" altLang="en-US" sz="1400" b="1" dirty="0" smtClean="0">
                <a:solidFill>
                  <a:schemeClr val="tx2"/>
                </a:solidFill>
              </a:rPr>
              <a:t>자세한 사항은 본 매뉴얼 </a:t>
            </a:r>
            <a:r>
              <a:rPr lang="en-US" altLang="ko-KR" sz="1400" b="1" dirty="0" smtClean="0">
                <a:solidFill>
                  <a:schemeClr val="tx2"/>
                </a:solidFill>
              </a:rPr>
              <a:t>Q&amp;A (21~26P) </a:t>
            </a:r>
            <a:r>
              <a:rPr lang="ko-KR" altLang="en-US" sz="1400" b="1" dirty="0" smtClean="0">
                <a:solidFill>
                  <a:schemeClr val="tx2"/>
                </a:solidFill>
              </a:rPr>
              <a:t>참고 바랍니다</a:t>
            </a:r>
            <a:r>
              <a:rPr lang="en-US" altLang="ko-KR" sz="1400" b="1" dirty="0">
                <a:solidFill>
                  <a:schemeClr val="tx2"/>
                </a:solidFill>
              </a:rPr>
              <a:t>)</a:t>
            </a:r>
            <a:endParaRPr lang="en-US" altLang="ko-KR" sz="1400" b="1" dirty="0" smtClean="0">
              <a:solidFill>
                <a:schemeClr val="tx2"/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7937180" y="3933850"/>
            <a:ext cx="2609945" cy="338554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r>
              <a:rPr lang="en-US" altLang="ko-KR" sz="1600" b="1" dirty="0" smtClean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(xxxx@hankook.ac.kr</a:t>
            </a:r>
            <a:r>
              <a:rPr lang="en-US" altLang="ko-KR" sz="1600" b="1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8210802" y="4531400"/>
            <a:ext cx="2241521" cy="338554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r>
              <a:rPr lang="en-US" altLang="ko-KR" sz="1600" b="1" dirty="0" smtClean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b="1" dirty="0" smtClean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비밀번호 기입</a:t>
            </a:r>
            <a:r>
              <a:rPr lang="en-US" altLang="ko-KR" sz="1600" b="1" dirty="0" smtClean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sz="1600" b="1" dirty="0">
              <a:solidFill>
                <a:srgbClr val="FF000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1817" y="693490"/>
            <a:ext cx="10668000" cy="77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1817" y="1773610"/>
            <a:ext cx="10668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자유형 12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270113" y="117426"/>
            <a:ext cx="5213658" cy="354214"/>
            <a:chOff x="551384" y="615477"/>
            <a:chExt cx="6524069" cy="412695"/>
          </a:xfrm>
        </p:grpSpPr>
        <p:cxnSp>
          <p:nvCxnSpPr>
            <p:cNvPr id="15" name="직선 연결선 14"/>
            <p:cNvCxnSpPr/>
            <p:nvPr/>
          </p:nvCxnSpPr>
          <p:spPr>
            <a:xfrm>
              <a:off x="551384" y="615477"/>
              <a:ext cx="0" cy="4065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587776" y="683924"/>
              <a:ext cx="6487677" cy="344248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접속 및 계정 생</a:t>
              </a:r>
              <a:r>
                <a:rPr lang="ko-KR" altLang="en-US" sz="2400" spc="-30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성</a:t>
              </a:r>
            </a:p>
          </p:txBody>
        </p:sp>
      </p:grp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9982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9759200" y="6404297"/>
            <a:ext cx="1965610" cy="3386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ko-KR" sz="2000" spc="-10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Yoon가변 윤고딕 550_TT" panose="02020603020101020101" pitchFamily="18" charset="-127"/>
                <a:cs typeface="Arial" panose="020B0604020202020204" pitchFamily="34" charset="0"/>
              </a:rPr>
              <a:t>PPT TEMPLATE</a:t>
            </a:r>
            <a:endParaRPr lang="ko-KR" altLang="en-US" sz="2000" spc="-10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Yoon가변 윤고딕 550_TT" panose="02020603020101020101" pitchFamily="18" charset="-127"/>
              <a:cs typeface="Arial" panose="020B0604020202020204" pitchFamily="34" charset="0"/>
            </a:endParaRPr>
          </a:p>
        </p:txBody>
      </p:sp>
      <p:sp>
        <p:nvSpPr>
          <p:cNvPr id="26" name="자유형 25"/>
          <p:cNvSpPr/>
          <p:nvPr/>
        </p:nvSpPr>
        <p:spPr>
          <a:xfrm rot="5400000">
            <a:off x="5823297" y="-451865"/>
            <a:ext cx="1764603" cy="7295159"/>
          </a:xfrm>
          <a:custGeom>
            <a:avLst/>
            <a:gdLst>
              <a:gd name="connsiteX0" fmla="*/ 0 w 828099"/>
              <a:gd name="connsiteY0" fmla="*/ 3303002 h 3303002"/>
              <a:gd name="connsiteX1" fmla="*/ 0 w 828099"/>
              <a:gd name="connsiteY1" fmla="*/ 355342 h 3303002"/>
              <a:gd name="connsiteX2" fmla="*/ 7 w 828099"/>
              <a:gd name="connsiteY2" fmla="*/ 355342 h 3303002"/>
              <a:gd name="connsiteX3" fmla="*/ 414053 w 828099"/>
              <a:gd name="connsiteY3" fmla="*/ 0 h 3303002"/>
              <a:gd name="connsiteX4" fmla="*/ 828099 w 828099"/>
              <a:gd name="connsiteY4" fmla="*/ 355342 h 3303002"/>
              <a:gd name="connsiteX5" fmla="*/ 828093 w 828099"/>
              <a:gd name="connsiteY5" fmla="*/ 355342 h 3303002"/>
              <a:gd name="connsiteX6" fmla="*/ 828093 w 828099"/>
              <a:gd name="connsiteY6" fmla="*/ 3302996 h 3303002"/>
              <a:gd name="connsiteX7" fmla="*/ 414055 w 828099"/>
              <a:gd name="connsiteY7" fmla="*/ 2947660 h 3303002"/>
              <a:gd name="connsiteX8" fmla="*/ 8 w 828099"/>
              <a:gd name="connsiteY8" fmla="*/ 3303002 h 3303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8099" h="3303002">
                <a:moveTo>
                  <a:pt x="0" y="3303002"/>
                </a:moveTo>
                <a:lnTo>
                  <a:pt x="0" y="355342"/>
                </a:lnTo>
                <a:lnTo>
                  <a:pt x="7" y="355342"/>
                </a:lnTo>
                <a:lnTo>
                  <a:pt x="414053" y="0"/>
                </a:lnTo>
                <a:lnTo>
                  <a:pt x="828099" y="355342"/>
                </a:lnTo>
                <a:lnTo>
                  <a:pt x="828093" y="355342"/>
                </a:lnTo>
                <a:lnTo>
                  <a:pt x="828093" y="3302996"/>
                </a:lnTo>
                <a:lnTo>
                  <a:pt x="414055" y="2947660"/>
                </a:lnTo>
                <a:lnTo>
                  <a:pt x="8" y="3303002"/>
                </a:lnTo>
                <a:close/>
              </a:path>
            </a:pathLst>
          </a:custGeom>
          <a:solidFill>
            <a:srgbClr val="8FC7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pic>
        <p:nvPicPr>
          <p:cNvPr id="57" name="그림 5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436" b="-8849"/>
          <a:stretch/>
        </p:blipFill>
        <p:spPr>
          <a:xfrm>
            <a:off x="674847" y="2313413"/>
            <a:ext cx="2131329" cy="1764604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3433321" y="2867782"/>
            <a:ext cx="6730970" cy="63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ko-KR" altLang="en-US" sz="44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작성 파일 업로드</a:t>
            </a:r>
            <a:endParaRPr lang="en-US" altLang="ko-KR" sz="4400" spc="-150" dirty="0" smtClean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8" name="자유형 7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833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15142</TotalTime>
  <Words>2442</Words>
  <Application>Microsoft Office PowerPoint</Application>
  <PresentationFormat>사용자 지정</PresentationFormat>
  <Paragraphs>382</Paragraphs>
  <Slides>27</Slides>
  <Notes>15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27</vt:i4>
      </vt:variant>
    </vt:vector>
  </HeadingPairs>
  <TitlesOfParts>
    <vt:vector size="35" baseType="lpstr">
      <vt:lpstr>Arial Unicode MS</vt:lpstr>
      <vt:lpstr>Yoon가변 윤고딕 550_TT</vt:lpstr>
      <vt:lpstr>굴림</vt:lpstr>
      <vt:lpstr>나눔고딕</vt:lpstr>
      <vt:lpstr>나눔고딕 ExtraBold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Turnitin Korea</dc:creator>
  <cp:lastModifiedBy>ajou</cp:lastModifiedBy>
  <cp:revision>164</cp:revision>
  <dcterms:created xsi:type="dcterms:W3CDTF">2015-10-06T10:17:56Z</dcterms:created>
  <dcterms:modified xsi:type="dcterms:W3CDTF">2020-09-16T07:45:24Z</dcterms:modified>
</cp:coreProperties>
</file>